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2" r:id="rId8"/>
    <p:sldId id="273" r:id="rId9"/>
    <p:sldId id="286" r:id="rId10"/>
    <p:sldId id="279" r:id="rId11"/>
    <p:sldId id="280" r:id="rId12"/>
    <p:sldId id="285" r:id="rId13"/>
    <p:sldId id="284" r:id="rId14"/>
    <p:sldId id="282" r:id="rId15"/>
    <p:sldId id="283" r:id="rId16"/>
    <p:sldId id="287" r:id="rId17"/>
    <p:sldId id="288" r:id="rId18"/>
    <p:sldId id="274" r:id="rId19"/>
    <p:sldId id="293" r:id="rId20"/>
    <p:sldId id="292" r:id="rId21"/>
    <p:sldId id="291" r:id="rId22"/>
    <p:sldId id="295" r:id="rId23"/>
    <p:sldId id="294" r:id="rId24"/>
    <p:sldId id="298" r:id="rId25"/>
    <p:sldId id="297" r:id="rId26"/>
    <p:sldId id="296" r:id="rId27"/>
    <p:sldId id="289" r:id="rId28"/>
    <p:sldId id="290" r:id="rId29"/>
    <p:sldId id="275" r:id="rId30"/>
    <p:sldId id="276" r:id="rId31"/>
    <p:sldId id="277" r:id="rId32"/>
    <p:sldId id="28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464" y="2928935"/>
            <a:ext cx="10363200" cy="1470025"/>
          </a:xfrm>
        </p:spPr>
        <p:txBody>
          <a:bodyPr/>
          <a:lstStyle>
            <a:lvl1pPr algn="ctr">
              <a:defRPr b="1" cap="none" spc="0">
                <a:ln/>
                <a:solidFill>
                  <a:srgbClr val="293315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2464" y="4500570"/>
            <a:ext cx="5886461" cy="13954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2A793A-663B-48C1-83E2-F613D7BC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D391-B33E-4AB5-BB8F-70C64316F9CC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3A536-14CF-4A08-9271-551AA7C7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8EF9B-7E52-441F-9B24-094D9388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7DBA2-90D3-4293-8E49-FB99FDA900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80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97075-3662-4FFD-BCE9-AC0C675F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1F8B6-45BB-48CE-BFA8-5173A8A9C06C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243802-1A53-46C9-AEE8-A264ACFF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35918D-336F-4869-AE70-553552D0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2E462-D284-4DEA-B48E-290D1216E2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359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279311-5291-474A-8B3E-37504FA9E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07C0-DF51-4205-A225-07546A671B73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BBA102-CC89-4E5E-A0F7-E96E0683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8AC43-973B-4AD0-BD63-76CFC740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57F2-7FDC-4C59-BB5A-327D576D86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9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B80762-0811-45D8-B95D-DF1EFA69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2B11A-3ADB-4079-BD4D-97EC8C6FA438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7C90AF-3A5F-4DBB-B680-2946E8C7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D52550-E123-4EDE-A3F8-83DC2BF3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C2D58-74E4-4FAC-9770-104EDD2F5C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5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A74917-3E03-4FF5-A4E3-FABAA6C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DB5A-4426-400B-9FBD-7297CB96087E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319297-76D7-4D4A-B1E1-651FCC43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E8E07-E2CE-45FA-B3E4-493B1C6D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97144-3D14-4425-A752-861F153C34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374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74891F7-F73F-460F-930B-63914E2AC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9FAE-6DCF-404A-AF25-6F6CB9C4DE0A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142F740-3DDE-40CF-A1F9-88F4CDDD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F010A7E-0C13-4999-AC6A-EEB4E766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1E97D-631B-46A0-9D33-69A64B3BAD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29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B6C9CCD3-B783-4CFA-BBE6-92FF3D12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A0D8-FD73-4409-8D5F-3EA4348DD2F0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3200B8A-150B-49B5-BD01-2C7716C8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EAB4D65-14E5-449C-87DF-026C1C5A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BB220-CF58-489C-ABCD-BD3E08FA56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253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51F07C0-3B32-4153-A935-7E9F3FD7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7D06-AC0A-4B4E-904A-BE210A3FD04B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88B1EDC-0DB7-434A-A13D-56711F46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26C9E0A-32C7-4E42-A3BD-AE2F82ED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101DF-35AC-400D-A86C-9B2F7259FF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999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88D8024-6621-4EC9-A3BA-E44092A3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0252B-6F13-4BD1-B203-C5D169A46C5F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40705C7-5721-4433-A927-7451FE92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5959A77-524B-4D07-9C68-AD3A9854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5E715-679B-4BDF-BB41-9C5197EA82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26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521AA4A-CA70-4515-93EF-CBD1BD58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E951-5578-433A-92DB-7D1C77222676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66AD9EE-0537-489F-A190-EF46A218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F1D8580-4B59-405B-A029-44754DDB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B1FBF-DD54-43DB-9663-DFB90FDEF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36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9742927-1F44-4AD7-A589-3FCB07585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3CB1-03AA-4DA1-AE7C-B5C09B50B7AA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C8C768F-E6C4-4F49-88A1-94214BF2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0660B11-1DBC-4BE0-81A1-0AB6D42D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6A763-DD8A-4469-B64D-45C97A100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8D161-9CF5-4547-B9AC-7DFC6678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1" y="285750"/>
            <a:ext cx="948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B1B05F65-7337-4734-AD45-AFDF3C1528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1" y="1643063"/>
            <a:ext cx="94869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A71F7-DF9A-4CCB-BE52-6CFCF4CF7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B8F3C9-4483-4BD4-BF61-085B7F295258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BA58C2-B4D6-4DA5-AE06-D5F779D6D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0C5EC8-524B-4BD8-8244-9A76ED5A6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0DB3727-CB64-45A2-95B6-0D3F78F0C3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5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/>
          <a:solidFill>
            <a:srgbClr val="2E391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A2D6A3-7A76-4512-A42F-57AAEB94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613" y="4406901"/>
            <a:ext cx="5317588" cy="1362075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Учитель биологии МАОУ гимназия №13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сысоева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Елена Васильевна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DE77DC-B6D5-44DE-B024-272C6959D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906" y="2048584"/>
            <a:ext cx="9489211" cy="1500187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образовательные технологии : технология игрового  моделирования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57494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360EE-CBEA-481F-B83A-ADAD6FF3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1" y="285750"/>
            <a:ext cx="9486900" cy="403225"/>
          </a:xfrm>
        </p:spPr>
        <p:txBody>
          <a:bodyPr>
            <a:normAutofit fontScale="90000"/>
          </a:bodyPr>
          <a:lstStyle/>
          <a:p>
            <a:r>
              <a:rPr lang="ru-RU" dirty="0"/>
              <a:t>Моделирование полезно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9F64F1-17F2-43FA-804F-ECB9F81FE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1" y="799002"/>
            <a:ext cx="9486900" cy="452596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Для ученика:</a:t>
            </a:r>
          </a:p>
          <a:p>
            <a:pPr lvl="0"/>
            <a:r>
              <a:rPr lang="ru-RU" sz="2800" dirty="0"/>
              <a:t>решаются  </a:t>
            </a:r>
            <a:r>
              <a:rPr lang="ru-RU" sz="2800" b="1" dirty="0"/>
              <a:t>психологические проблемы</a:t>
            </a:r>
            <a:r>
              <a:rPr lang="ru-RU" sz="2800" dirty="0"/>
              <a:t> ребенка,  т.к. это связано с мелкой моторикой </a:t>
            </a:r>
          </a:p>
          <a:p>
            <a:pPr lvl="0"/>
            <a:r>
              <a:rPr lang="ru-RU" sz="2800" dirty="0"/>
              <a:t>Работая в группах, </a:t>
            </a:r>
            <a:r>
              <a:rPr lang="ru-RU" sz="2800" b="1" dirty="0"/>
              <a:t>развиваются личностные </a:t>
            </a:r>
            <a:r>
              <a:rPr lang="ru-RU" sz="2800" dirty="0"/>
              <a:t>и </a:t>
            </a:r>
            <a:r>
              <a:rPr lang="ru-RU" sz="2800" b="1" dirty="0"/>
              <a:t>социальные навыки</a:t>
            </a:r>
          </a:p>
          <a:p>
            <a:pPr lvl="0"/>
            <a:r>
              <a:rPr lang="ru-RU" sz="2800" dirty="0"/>
              <a:t>Развиваются </a:t>
            </a:r>
            <a:r>
              <a:rPr lang="ru-RU" sz="2800" b="1" dirty="0"/>
              <a:t>творческие способности</a:t>
            </a:r>
          </a:p>
          <a:p>
            <a:pPr marL="0" indent="0">
              <a:buNone/>
            </a:pPr>
            <a:r>
              <a:rPr lang="ru-RU" b="1" dirty="0"/>
              <a:t>Для учителя:</a:t>
            </a:r>
          </a:p>
          <a:p>
            <a:pPr lvl="0"/>
            <a:r>
              <a:rPr lang="ru-RU" sz="2800" dirty="0"/>
              <a:t>Повышает мотивацию, делает урок интересным</a:t>
            </a:r>
          </a:p>
          <a:p>
            <a:pPr lvl="0"/>
            <a:r>
              <a:rPr lang="ru-RU" sz="2800" dirty="0"/>
              <a:t>Активизирует познавательные способности</a:t>
            </a:r>
          </a:p>
          <a:p>
            <a:pPr lvl="0"/>
            <a:r>
              <a:rPr lang="ru-RU" sz="2800" dirty="0"/>
              <a:t>Способствует росту качества знаний</a:t>
            </a:r>
          </a:p>
          <a:p>
            <a:pPr lvl="0"/>
            <a:r>
              <a:rPr lang="ru-RU" sz="2800" dirty="0"/>
              <a:t>Вдохновляет учителя , стимулирует профессиональный рост.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55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95BC23-6B36-4D60-AA8F-E44385FE813E}"/>
              </a:ext>
            </a:extLst>
          </p:cNvPr>
          <p:cNvSpPr/>
          <p:nvPr/>
        </p:nvSpPr>
        <p:spPr>
          <a:xfrm>
            <a:off x="2138290" y="0"/>
            <a:ext cx="10053710" cy="7452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Задание для 1 группы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Изучите из параграфа 11 статью  «Формы бактерий»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С помощью пластилина создайте  объёмные модели различных форм бактерий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Расскажите одноклассникам о формах бактериальных клеток.</a:t>
            </a:r>
          </a:p>
          <a:p>
            <a:r>
              <a:rPr lang="ru-RU" sz="2400" b="1" dirty="0"/>
              <a:t>Задание для 2 группы</a:t>
            </a:r>
            <a:endParaRPr lang="ru-RU" sz="2400" dirty="0"/>
          </a:p>
          <a:p>
            <a:r>
              <a:rPr lang="ru-RU" sz="2400" dirty="0"/>
              <a:t>1. Изучите из параграфа 11 статью  «Строение бактерий»</a:t>
            </a:r>
          </a:p>
          <a:p>
            <a:r>
              <a:rPr lang="ru-RU" sz="2400" dirty="0"/>
              <a:t>2. Используя цветную бумагу, создайте модель-аппликацию «Строение    </a:t>
            </a:r>
          </a:p>
          <a:p>
            <a:r>
              <a:rPr lang="ru-RU" sz="2400" dirty="0"/>
              <a:t>     клетки бактерии»</a:t>
            </a:r>
          </a:p>
          <a:p>
            <a:r>
              <a:rPr lang="ru-RU" sz="2400" dirty="0"/>
              <a:t>3. Расскажите одноклассникам о строении бактериальных клеток.</a:t>
            </a:r>
          </a:p>
          <a:p>
            <a:endParaRPr lang="ru-RU" sz="2400" dirty="0"/>
          </a:p>
          <a:p>
            <a:r>
              <a:rPr lang="ru-RU" sz="2400" b="1" dirty="0"/>
              <a:t>Задание для 3 группы</a:t>
            </a:r>
            <a:endParaRPr lang="ru-RU" sz="2400" dirty="0"/>
          </a:p>
          <a:p>
            <a:r>
              <a:rPr lang="ru-RU" sz="2400" dirty="0"/>
              <a:t>1. Изучите из параграфа 11 статьи  «Размножение бактерий»,  </a:t>
            </a:r>
          </a:p>
          <a:p>
            <a:r>
              <a:rPr lang="ru-RU" sz="2400" dirty="0"/>
              <a:t>     «Образование  спор»</a:t>
            </a:r>
          </a:p>
          <a:p>
            <a:r>
              <a:rPr lang="ru-RU" sz="2400" dirty="0"/>
              <a:t>2. Используя систему знаков, рисунки, схемы составьте информационную    </a:t>
            </a:r>
          </a:p>
          <a:p>
            <a:r>
              <a:rPr lang="ru-RU" sz="2400" dirty="0"/>
              <a:t>     модель  «Размножение бактерий, образование спор»</a:t>
            </a:r>
          </a:p>
          <a:p>
            <a:r>
              <a:rPr lang="ru-RU" sz="2400" dirty="0"/>
              <a:t>3. Расскажите одноклассникам о размножении бактерий и образовании спор.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2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3522E6-3335-44F3-BB44-2C29E17BA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78" y="594359"/>
            <a:ext cx="9357627" cy="56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4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197BA3-E791-4D1A-96B2-AB35A9D5B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64" y="745587"/>
            <a:ext cx="9930136" cy="58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3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7C79B5-2D41-40FD-802C-6049002A9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59" y="227427"/>
            <a:ext cx="4427466" cy="64031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2F1651-B6B1-4791-99B3-DE963ABC8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25" y="500575"/>
            <a:ext cx="4013053" cy="62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3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F4EFC6-05A0-423C-94C8-5393A606B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59" y="427186"/>
            <a:ext cx="3380935" cy="60036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1CCF95-2225-4DE9-8B82-50666EADD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1665" y="1082039"/>
            <a:ext cx="3862074" cy="59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9C1A-E2AB-4E62-A93C-B37FD9FF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036" y="-150348"/>
            <a:ext cx="9486900" cy="1143000"/>
          </a:xfrm>
        </p:spPr>
        <p:txBody>
          <a:bodyPr/>
          <a:lstStyle/>
          <a:p>
            <a:r>
              <a:rPr lang="ru-RU" dirty="0"/>
              <a:t>Технология опорных конспектов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06574D-C773-495E-96EE-1C2C39525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036" y="842463"/>
            <a:ext cx="9486900" cy="4525962"/>
          </a:xfrm>
        </p:spPr>
        <p:txBody>
          <a:bodyPr/>
          <a:lstStyle/>
          <a:p>
            <a:r>
              <a:rPr lang="ru-RU" dirty="0"/>
              <a:t>  пояснительные рисунки, </a:t>
            </a:r>
          </a:p>
          <a:p>
            <a:r>
              <a:rPr lang="ru-RU" dirty="0"/>
              <a:t>листы опорного сигнала</a:t>
            </a:r>
          </a:p>
          <a:p>
            <a:pPr marL="0" indent="0">
              <a:buNone/>
            </a:pPr>
            <a:r>
              <a:rPr lang="ru-RU" dirty="0"/>
              <a:t>Основные требования:</a:t>
            </a:r>
          </a:p>
          <a:p>
            <a:r>
              <a:rPr lang="ru-RU" sz="2800" dirty="0"/>
              <a:t> лаконичность</a:t>
            </a:r>
          </a:p>
          <a:p>
            <a:r>
              <a:rPr lang="ru-RU" sz="2800" dirty="0"/>
              <a:t> структурность</a:t>
            </a:r>
          </a:p>
          <a:p>
            <a:r>
              <a:rPr lang="ru-RU" sz="2800" dirty="0"/>
              <a:t> компактность расположения учебного материала</a:t>
            </a:r>
          </a:p>
          <a:p>
            <a:r>
              <a:rPr lang="ru-RU" sz="2800" dirty="0"/>
              <a:t> простота изображения и доступность для понимания</a:t>
            </a:r>
          </a:p>
          <a:p>
            <a:r>
              <a:rPr lang="ru-RU" sz="2800" dirty="0"/>
              <a:t> выделение основного материала цветом, величиной знаков</a:t>
            </a:r>
          </a:p>
          <a:p>
            <a:r>
              <a:rPr lang="ru-RU" sz="2800" dirty="0"/>
              <a:t>отображение учебного материала с использованием сокращений, графиков, диаграмм, стрелок, символов.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012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70457-402D-444B-82DE-7B27A17D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1" y="482698"/>
            <a:ext cx="9486900" cy="741191"/>
          </a:xfrm>
        </p:spPr>
        <p:txBody>
          <a:bodyPr>
            <a:noAutofit/>
          </a:bodyPr>
          <a:lstStyle/>
          <a:p>
            <a:r>
              <a:rPr lang="ru-RU" sz="2800" dirty="0"/>
              <a:t>Рекомендации по использованию рисуночного письма при составлении опорного конспекта: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351B98-E605-4F23-8F28-41DAB80FF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1" y="1195583"/>
            <a:ext cx="9409529" cy="4466834"/>
          </a:xfrm>
        </p:spPr>
        <p:txBody>
          <a:bodyPr/>
          <a:lstStyle/>
          <a:p>
            <a:r>
              <a:rPr lang="ru-RU" sz="2400" dirty="0"/>
              <a:t>Рисунки-сигналы должны быть простыми, чтобы их можно было легко и быстро изобразить на классной доске (и в рабочих тетрадях) в ходе беседы и при этом не требовалось специальное умение хорошо рисовать. </a:t>
            </a:r>
          </a:p>
          <a:p>
            <a:r>
              <a:rPr lang="ru-RU" sz="2400" dirty="0"/>
              <a:t>Информативность: важно, чтобы часть сигналов могла быть использована при составлении характеристики нескольких систематических групп животных или целого ряда биологических процессов и позволяла вносить в них некоторые изменения, отражающие особенности той или иной систематической группы. </a:t>
            </a:r>
          </a:p>
          <a:p>
            <a:r>
              <a:rPr lang="ru-RU" sz="2400" dirty="0"/>
              <a:t>3. Для изображения органов одной системы используется один цвет. Системы органов животных отобразить в виде обобщенных рисунков-сигналов несколько труднее, так как их строение нельзя чрезмерно упрощать. Поэтому чаще приходится ограничиваться схематическим изображением отдельных органов и других анатомических структур.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068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A5BC301-F81E-4B67-9F69-1D52EAA58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1" y="285750"/>
            <a:ext cx="9486900" cy="727124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Информационные модели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EB98A6-53D5-4541-83D9-5DE028FCE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780" y="912801"/>
            <a:ext cx="9486900" cy="4525962"/>
          </a:xfrm>
        </p:spPr>
        <p:txBody>
          <a:bodyPr/>
          <a:lstStyle/>
          <a:p>
            <a:r>
              <a:rPr lang="ru-RU" b="1" dirty="0" err="1"/>
              <a:t>Пиктограмммы</a:t>
            </a:r>
            <a:r>
              <a:rPr lang="ru-RU" b="1" dirty="0"/>
              <a:t>-</a:t>
            </a:r>
            <a:r>
              <a:rPr lang="ru-RU" dirty="0"/>
              <a:t> символическое изображение, заменяющее слова. Главное свойство пиктограммы-простота и выразительность.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372D9D-294C-472B-9051-1ADA9729B5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00" y="2784169"/>
            <a:ext cx="4536830" cy="3161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004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51" y="235589"/>
            <a:ext cx="3592285" cy="2072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1" y="235589"/>
            <a:ext cx="3396343" cy="2071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51" y="2481943"/>
            <a:ext cx="3592285" cy="2018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9" y="2481944"/>
            <a:ext cx="3265715" cy="20188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75" y="4631528"/>
            <a:ext cx="3539986" cy="2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465745-8999-412D-94A2-5473EFCB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1" y="688975"/>
            <a:ext cx="9486900" cy="1143000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chemeClr val="tx1"/>
                </a:solidFill>
              </a:rPr>
              <a:t>«Единственный путь, ведущий к знанию – это деятельность»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         Бернард Шоу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6C22441-2920-45B9-9DFC-7D00EACF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968" y="2332038"/>
            <a:ext cx="9486900" cy="452596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Моделирование</a:t>
            </a:r>
            <a:r>
              <a:rPr lang="ru-RU" dirty="0"/>
              <a:t> — это воспроизведение существенных свойств изучаемого объекта, создание его заместителя (модели) и работа с ним. 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Биологическая модель</a:t>
            </a:r>
            <a:r>
              <a:rPr lang="ru-RU" dirty="0"/>
              <a:t> — это упрощенное отображение объекта, явления, процесса или системы, которое отражает существенные особенности         реального прототипа или 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104074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36" y="106878"/>
            <a:ext cx="7542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30" y="0"/>
            <a:ext cx="7726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50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19" y="771895"/>
            <a:ext cx="10206718" cy="57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03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20" y="724394"/>
            <a:ext cx="10006378" cy="56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84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44" y="602407"/>
            <a:ext cx="10075385" cy="56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1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89" y="0"/>
            <a:ext cx="3908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86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99" y="285007"/>
            <a:ext cx="10410701" cy="61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72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35A15-D488-4AFA-BE66-16CC00A1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Требования для учащихся к оформлению графического конспекта (рекомендации):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67725D-EC5A-4D4F-A38D-9E017211D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1" y="1428750"/>
            <a:ext cx="9755944" cy="4929187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sz="2400" dirty="0"/>
              <a:t>Учебный материал должен помещаться на одной странице тетради</a:t>
            </a:r>
          </a:p>
          <a:p>
            <a:pPr marL="0" indent="0">
              <a:buNone/>
            </a:pPr>
            <a:r>
              <a:rPr lang="ru-RU" sz="2400" dirty="0"/>
              <a:t>2) Пользоваться знаковыми системами любых учебных    </a:t>
            </a:r>
          </a:p>
          <a:p>
            <a:pPr marL="0" indent="0">
              <a:buNone/>
            </a:pPr>
            <a:r>
              <a:rPr lang="ru-RU" sz="2400" dirty="0"/>
              <a:t>     дисциплин или своими</a:t>
            </a:r>
          </a:p>
          <a:p>
            <a:pPr marL="0" indent="0">
              <a:buNone/>
            </a:pPr>
            <a:r>
              <a:rPr lang="ru-RU" sz="2400" dirty="0"/>
              <a:t>3) Необходимый текст оформлять печатными буквами</a:t>
            </a:r>
          </a:p>
          <a:p>
            <a:pPr marL="0" indent="0">
              <a:buNone/>
            </a:pPr>
            <a:r>
              <a:rPr lang="ru-RU" sz="2400" dirty="0"/>
              <a:t>4) При работе над конспектом, желательно применять </a:t>
            </a:r>
          </a:p>
          <a:p>
            <a:pPr marL="0" indent="0">
              <a:buNone/>
            </a:pPr>
            <a:r>
              <a:rPr lang="ru-RU" sz="2400" dirty="0"/>
              <a:t>    четыре основных цвета (красный, зелёный, синий, черный)</a:t>
            </a:r>
          </a:p>
          <a:p>
            <a:pPr marL="0" indent="0">
              <a:buNone/>
            </a:pPr>
            <a:r>
              <a:rPr lang="ru-RU" sz="2400" dirty="0"/>
              <a:t>5) Работать только шариковой ручкой!</a:t>
            </a:r>
          </a:p>
          <a:p>
            <a:pPr marL="0" indent="0">
              <a:buNone/>
            </a:pPr>
            <a:r>
              <a:rPr lang="ru-RU" sz="2400" dirty="0"/>
              <a:t>6) При составлении конспекта использовать дополнительную литературу</a:t>
            </a:r>
          </a:p>
          <a:p>
            <a:pPr marL="0" indent="0">
              <a:buNone/>
            </a:pPr>
            <a:r>
              <a:rPr lang="ru-RU" sz="2400" dirty="0"/>
              <a:t>7) При подготовке к уроку, желательно текст проговорить вслух.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402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F8570F-7A53-49D1-8935-9649C6A1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840" y="4043972"/>
            <a:ext cx="5226700" cy="1362075"/>
          </a:xfrm>
        </p:spPr>
        <p:txBody>
          <a:bodyPr>
            <a:normAutofit/>
          </a:bodyPr>
          <a:lstStyle/>
          <a:p>
            <a:r>
              <a:rPr lang="ru-RU" sz="3200" dirty="0"/>
              <a:t>Л.М. Фридман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766183-381E-415D-B30F-ECC311B7B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9810" y="2836374"/>
            <a:ext cx="8906641" cy="1500187"/>
          </a:xfrm>
        </p:spPr>
        <p:txBody>
          <a:bodyPr/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"Ценность листков с  опорными сигналами как раз и состоит в том, что ученику представить их себе мысленно для припоминания значительно легче, чем страницу учебника"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820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7F19AF-3CE9-4563-AC15-A887C4BB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1" y="285751"/>
            <a:ext cx="9486900" cy="431702"/>
          </a:xfrm>
        </p:spPr>
        <p:txBody>
          <a:bodyPr>
            <a:normAutofit fontScale="90000"/>
          </a:bodyPr>
          <a:lstStyle/>
          <a:p>
            <a:r>
              <a:rPr lang="ru-RU" dirty="0"/>
              <a:t>Мнемотехника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DCDAEF6-75A0-4C6C-B323-56A3123E1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222" y="734317"/>
            <a:ext cx="10424159" cy="452596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/>
              <a:t>Составление смысловой фразы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</a:t>
            </a:r>
            <a:r>
              <a:rPr lang="ru-RU" b="1" dirty="0">
                <a:solidFill>
                  <a:srgbClr val="FF0000"/>
                </a:solidFill>
              </a:rPr>
              <a:t>Царство, тип, класс, отряд, семейство, род, вид</a:t>
            </a:r>
          </a:p>
          <a:p>
            <a:pPr marL="0" indent="0">
              <a:buNone/>
            </a:pPr>
            <a:r>
              <a:rPr lang="ru-RU" b="1" i="1" dirty="0"/>
              <a:t>Царский Терем Кто Откроет, Сразу Рыцарем Вернется.</a:t>
            </a:r>
            <a:endParaRPr lang="ru-RU" dirty="0"/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валин</a:t>
            </a:r>
            <a:r>
              <a:rPr lang="ru-RU" b="1" dirty="0">
                <a:solidFill>
                  <a:srgbClr val="FF0000"/>
                </a:solidFill>
              </a:rPr>
              <a:t>, изолейцин, лейцин, лизин, метионин, </a:t>
            </a:r>
            <a:r>
              <a:rPr lang="ru-RU" b="1" dirty="0" err="1">
                <a:solidFill>
                  <a:srgbClr val="FF0000"/>
                </a:solidFill>
              </a:rPr>
              <a:t>фенилаланин</a:t>
            </a:r>
            <a:r>
              <a:rPr lang="ru-RU" b="1" dirty="0">
                <a:solidFill>
                  <a:srgbClr val="FF0000"/>
                </a:solidFill>
              </a:rPr>
              <a:t>, треонин, триптофан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Валя изобрела лейку Лиза метлу Феня трещит трижды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86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EF7836B-2DAA-4773-AEFD-7D502617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чего и в каких случаях используется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8E35B3-361F-4BF3-94C6-1578DCDD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104" y="1166019"/>
            <a:ext cx="9762976" cy="452596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 помощью упрощенных моделей </a:t>
            </a:r>
            <a:r>
              <a:rPr lang="ru-RU" b="1" dirty="0"/>
              <a:t>можно изучать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b="1" dirty="0"/>
              <a:t>объекты:</a:t>
            </a:r>
            <a:r>
              <a:rPr lang="ru-RU" dirty="0"/>
              <a:t> клетки и их составляющие, ткани, органы и системы органов, организмы, сообщества, биосферу, космические объекты и т. д;</a:t>
            </a:r>
          </a:p>
          <a:p>
            <a:pPr lvl="0"/>
            <a:r>
              <a:rPr lang="ru-RU" b="1" dirty="0"/>
              <a:t>явления:</a:t>
            </a:r>
            <a:r>
              <a:rPr lang="ru-RU" dirty="0"/>
              <a:t> сезонные явления природы, особенности поведения животных, корневое давление; </a:t>
            </a:r>
          </a:p>
          <a:p>
            <a:pPr lvl="0"/>
            <a:r>
              <a:rPr lang="ru-RU" b="1" dirty="0"/>
              <a:t>процессы:</a:t>
            </a:r>
            <a:r>
              <a:rPr lang="ru-RU" dirty="0"/>
              <a:t> происходящие в отдельных клетках, процессы жизнедеятельности.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858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6E68E-8AAB-445D-B9C0-0E312F8C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1" y="285750"/>
            <a:ext cx="9486900" cy="727124"/>
          </a:xfrm>
        </p:spPr>
        <p:txBody>
          <a:bodyPr>
            <a:normAutofit fontScale="90000"/>
          </a:bodyPr>
          <a:lstStyle/>
          <a:p>
            <a:r>
              <a:rPr lang="ru-RU" dirty="0"/>
              <a:t>Мнемотехника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C5A503-B764-4F8A-A95A-6985D339C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104" y="898732"/>
            <a:ext cx="9884896" cy="452596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2. Составление слова</a:t>
            </a:r>
            <a:endParaRPr lang="ru-RU" dirty="0"/>
          </a:p>
          <a:p>
            <a:r>
              <a:rPr lang="ru-RU" sz="2800" dirty="0"/>
              <a:t>Запомнить последовательность фаз митоза: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    профаза, метафаза, анафаза, телофаза</a:t>
            </a:r>
          </a:p>
          <a:p>
            <a:r>
              <a:rPr lang="ru-RU" sz="2400" dirty="0"/>
              <a:t>По первым буквам составим словосочетание</a:t>
            </a:r>
            <a:r>
              <a:rPr lang="ru-RU" sz="2400" b="1" i="1" dirty="0"/>
              <a:t> </a:t>
            </a:r>
            <a:r>
              <a:rPr lang="ru-RU" b="1" i="1" dirty="0"/>
              <a:t>«Поставить МАТ»</a:t>
            </a:r>
          </a:p>
          <a:p>
            <a:pPr marL="0" indent="0">
              <a:buNone/>
            </a:pPr>
            <a:r>
              <a:rPr lang="ru-RU" b="1" dirty="0"/>
              <a:t>3. </a:t>
            </a:r>
            <a:r>
              <a:rPr lang="ru-RU" b="1" dirty="0" err="1"/>
              <a:t>Рифмизация</a:t>
            </a:r>
            <a:endParaRPr lang="ru-RU" dirty="0"/>
          </a:p>
          <a:p>
            <a:r>
              <a:rPr lang="ru-RU" dirty="0"/>
              <a:t> ткани животных: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Эпителиальная, нервная, соединительная, мышечная.</a:t>
            </a:r>
          </a:p>
          <a:p>
            <a:r>
              <a:rPr lang="ru-RU" sz="2800" dirty="0"/>
              <a:t>Стих по первым буквам:</a:t>
            </a:r>
          </a:p>
          <a:p>
            <a:pPr marL="0" indent="0">
              <a:buNone/>
            </a:pPr>
            <a:r>
              <a:rPr lang="ru-RU" b="1" i="1" dirty="0"/>
              <a:t>«Этот царь Наглей врага, Снова шлет Меня в бега!»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331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31E4B-18C2-4D4B-9F5C-63786168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1" y="285750"/>
            <a:ext cx="9486900" cy="614582"/>
          </a:xfrm>
        </p:spPr>
        <p:txBody>
          <a:bodyPr>
            <a:normAutofit fontScale="90000"/>
          </a:bodyPr>
          <a:lstStyle/>
          <a:p>
            <a:r>
              <a:rPr lang="ru-RU" dirty="0"/>
              <a:t>Мнемотехника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340463-B42B-445E-BC42-019CDF4AA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1" y="1028481"/>
            <a:ext cx="9486900" cy="4525962"/>
          </a:xfrm>
        </p:spPr>
        <p:txBody>
          <a:bodyPr/>
          <a:lstStyle/>
          <a:p>
            <a:r>
              <a:rPr lang="ru-RU" b="1" dirty="0"/>
              <a:t>4. Образование смысловых фраз</a:t>
            </a:r>
            <a:endParaRPr lang="ru-RU" dirty="0"/>
          </a:p>
          <a:p>
            <a:pPr marL="0" indent="0">
              <a:buNone/>
            </a:pPr>
            <a:r>
              <a:rPr lang="ru-RU" sz="2800" dirty="0"/>
              <a:t>Этот способ поможет нам запомнить круги кровообращения.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Большой круг кровообращения начинается с левого желудочка и заканчивается в правом предсердии</a:t>
            </a:r>
          </a:p>
          <a:p>
            <a:r>
              <a:rPr lang="ru-RU" sz="2800" dirty="0"/>
              <a:t>Для лучшего запоминания используем фразу: </a:t>
            </a:r>
            <a:r>
              <a:rPr lang="ru-RU" b="1" i="1" dirty="0"/>
              <a:t>«Большой лев желает править придворными».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Малый (легочный) круг кровообращения — с правого желудочка, и заканчивается в левом предсердии</a:t>
            </a:r>
          </a:p>
          <a:p>
            <a:r>
              <a:rPr lang="ru-RU" sz="2800" dirty="0"/>
              <a:t>Опять же составим фразу</a:t>
            </a:r>
            <a:r>
              <a:rPr lang="ru-RU" dirty="0"/>
              <a:t>: </a:t>
            </a:r>
            <a:r>
              <a:rPr lang="ru-RU" b="1" i="1" dirty="0"/>
              <a:t>«Маленький принц желает любви придворным».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65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DF56C-DB0A-4FC8-BDCA-70B740E8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355" y="2424039"/>
            <a:ext cx="9486900" cy="100496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2015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1A31A1-CAFD-4A4A-B389-0C5E9542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036" y="688975"/>
            <a:ext cx="94869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Моделирование имеет ряд преимуществ перед другими методами, используемыми в биологии как науке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22F9C4F-D450-4431-A2CB-624E1F361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038" y="1831975"/>
            <a:ext cx="9486900" cy="4525962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/>
              <a:t>Оно дает ряд возможностей:</a:t>
            </a:r>
            <a:endParaRPr lang="ru-RU" sz="2800" dirty="0"/>
          </a:p>
          <a:p>
            <a:r>
              <a:rPr lang="ru-RU" sz="2800" dirty="0"/>
              <a:t>Сохранять и запомнить  информацию об объекте.</a:t>
            </a:r>
          </a:p>
          <a:p>
            <a:pPr lvl="0"/>
            <a:r>
              <a:rPr lang="ru-RU" sz="2800" dirty="0"/>
              <a:t>Изучить объект, которого уже не существует.</a:t>
            </a:r>
          </a:p>
          <a:p>
            <a:pPr lvl="0"/>
            <a:r>
              <a:rPr lang="ru-RU" sz="2800" dirty="0"/>
              <a:t>Исследовать  объект, когда оригинал  слишком велик или мал.</a:t>
            </a:r>
          </a:p>
          <a:p>
            <a:pPr lvl="0"/>
            <a:r>
              <a:rPr lang="ru-RU" sz="2800" dirty="0"/>
              <a:t>Изучить процесс, который протекает очень быстро или медленно.</a:t>
            </a:r>
          </a:p>
          <a:p>
            <a:pPr lvl="0"/>
            <a:r>
              <a:rPr lang="ru-RU" sz="2800" dirty="0"/>
              <a:t>Некоторые эксперименты невозможно проводить по этическим соображениям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1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99CA378-CC71-4CFC-9C13-97EC087E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712" y="471928"/>
            <a:ext cx="94869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Основы моделирования биологических процессов и систем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9290BD-3B6D-4198-BC58-FE9730431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171" y="1432048"/>
            <a:ext cx="9486900" cy="452596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Упрощенно </a:t>
            </a:r>
            <a:r>
              <a:rPr lang="ru-RU" b="1" dirty="0"/>
              <a:t>алгоритм</a:t>
            </a:r>
            <a:r>
              <a:rPr lang="ru-RU" dirty="0"/>
              <a:t> можно представить следующим образом.</a:t>
            </a:r>
          </a:p>
          <a:p>
            <a:pPr lvl="0"/>
            <a:r>
              <a:rPr lang="ru-RU" sz="2800" dirty="0"/>
              <a:t>Определить и описать цель моделирования: объект, задачи, требования к качеству, критерии оценки.</a:t>
            </a:r>
          </a:p>
          <a:p>
            <a:pPr lvl="0"/>
            <a:r>
              <a:rPr lang="ru-RU" sz="2800" dirty="0"/>
              <a:t>Проанализировать свойства объекта-прототипа, выделить из них существенные.</a:t>
            </a:r>
          </a:p>
          <a:p>
            <a:pPr lvl="0"/>
            <a:r>
              <a:rPr lang="ru-RU" sz="2800" dirty="0"/>
              <a:t>Выбрать вид модели.</a:t>
            </a:r>
          </a:p>
          <a:p>
            <a:pPr lvl="0"/>
            <a:r>
              <a:rPr lang="ru-RU" sz="2800" dirty="0"/>
              <a:t>Построить модель.</a:t>
            </a:r>
          </a:p>
          <a:p>
            <a:pPr lvl="0"/>
            <a:r>
              <a:rPr lang="ru-RU" sz="2800" dirty="0"/>
              <a:t>Исследовать модель.</a:t>
            </a:r>
          </a:p>
          <a:p>
            <a:pPr lvl="0"/>
            <a:r>
              <a:rPr lang="ru-RU" sz="2800" dirty="0"/>
              <a:t>Сделать выводы на основе моделирования, выявить свойства, присущие объекту-прототипу.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68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C6445-4F6D-4135-BDA9-781BE419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74" y="345318"/>
            <a:ext cx="94869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Применение моделей в обучении позволяет: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ACC43A-8C74-44E2-A779-2F4BE5FBB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919" y="1052220"/>
            <a:ext cx="9486900" cy="4525962"/>
          </a:xfrm>
        </p:spPr>
        <p:txBody>
          <a:bodyPr/>
          <a:lstStyle/>
          <a:p>
            <a:pPr lvl="0"/>
            <a:r>
              <a:rPr lang="ru-RU" b="1" dirty="0"/>
              <a:t>получить  целостное представление </a:t>
            </a:r>
            <a:r>
              <a:rPr lang="ru-RU" dirty="0"/>
              <a:t>об объекте(клетке, </a:t>
            </a:r>
            <a:r>
              <a:rPr lang="ru-RU" dirty="0" err="1"/>
              <a:t>организме,группе</a:t>
            </a:r>
            <a:r>
              <a:rPr lang="ru-RU" dirty="0"/>
              <a:t> организмов), явлении или процессе;</a:t>
            </a:r>
          </a:p>
          <a:p>
            <a:pPr lvl="0"/>
            <a:r>
              <a:rPr lang="ru-RU" b="1" dirty="0"/>
              <a:t>провести</a:t>
            </a:r>
            <a:r>
              <a:rPr lang="ru-RU" dirty="0"/>
              <a:t> </a:t>
            </a:r>
            <a:r>
              <a:rPr lang="ru-RU" b="1" dirty="0"/>
              <a:t>логическую связь </a:t>
            </a:r>
            <a:r>
              <a:rPr lang="ru-RU" dirty="0"/>
              <a:t>между предыдущими и последующими темами;</a:t>
            </a:r>
          </a:p>
          <a:p>
            <a:pPr lvl="0"/>
            <a:r>
              <a:rPr lang="ru-RU" b="1" dirty="0"/>
              <a:t>выяснить закономерности </a:t>
            </a:r>
            <a:r>
              <a:rPr lang="ru-RU" dirty="0"/>
              <a:t>между частными понятиями внутри общих;</a:t>
            </a:r>
          </a:p>
          <a:p>
            <a:pPr lvl="0"/>
            <a:r>
              <a:rPr lang="ru-RU" b="1" dirty="0"/>
              <a:t>систематизировать и структурировать </a:t>
            </a:r>
            <a:r>
              <a:rPr lang="ru-RU" dirty="0"/>
              <a:t>полученные знания, навыки и умения;</a:t>
            </a:r>
          </a:p>
          <a:p>
            <a:pPr lvl="0"/>
            <a:r>
              <a:rPr lang="ru-RU" b="1" dirty="0"/>
              <a:t>развивается фантазия и творческое воображение.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7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4E209-3603-46E7-9C3C-802B1722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1" y="285750"/>
            <a:ext cx="9486900" cy="913961"/>
          </a:xfrm>
        </p:spPr>
        <p:txBody>
          <a:bodyPr/>
          <a:lstStyle/>
          <a:p>
            <a:r>
              <a:rPr lang="ru-RU" dirty="0"/>
              <a:t>Виды моделей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97F32A-8A58-4D8B-AE57-DB43E59F5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6086" y="1600201"/>
            <a:ext cx="465640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/>
              <a:t>материальные </a:t>
            </a:r>
          </a:p>
          <a:p>
            <a:pPr marL="0" indent="0" algn="ctr">
              <a:buNone/>
            </a:pPr>
            <a:r>
              <a:rPr lang="ru-RU" sz="3200" b="1" dirty="0"/>
              <a:t>или предметные</a:t>
            </a:r>
          </a:p>
          <a:p>
            <a:r>
              <a:rPr lang="ru-RU" dirty="0"/>
              <a:t>В них воспроизводятся конструктивные особенности, пропорции, взаимосвязь частей объекта: анатомические муляжи, макеты;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B50E7C-955D-4BD9-90D3-97F58CE6D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7914" y="1600201"/>
            <a:ext cx="4948016" cy="4972049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информационные (словесно-схематические)</a:t>
            </a:r>
          </a:p>
          <a:p>
            <a:r>
              <a:rPr lang="ru-RU" dirty="0"/>
              <a:t>Существенные признаки и связи выражены с помощью  графических знаков</a:t>
            </a:r>
          </a:p>
          <a:p>
            <a:pPr marL="457200" lvl="1" indent="0">
              <a:buNone/>
            </a:pPr>
            <a:r>
              <a:rPr lang="ru-RU" b="1" dirty="0"/>
              <a:t>образные</a:t>
            </a:r>
            <a:r>
              <a:rPr lang="ru-RU" dirty="0"/>
              <a:t>: рисунки и чертежи, аппликации;</a:t>
            </a:r>
          </a:p>
          <a:p>
            <a:pPr marL="457200" lvl="1" indent="0">
              <a:buNone/>
            </a:pPr>
            <a:r>
              <a:rPr lang="ru-RU" b="1" dirty="0"/>
              <a:t>знаковы</a:t>
            </a:r>
            <a:r>
              <a:rPr lang="ru-RU" dirty="0"/>
              <a:t>е: словесные описания, формулы, пиктограммы</a:t>
            </a:r>
            <a:endParaRPr lang="ru-RU" sz="1800" dirty="0"/>
          </a:p>
          <a:p>
            <a:pPr marL="0" indent="0">
              <a:buNone/>
            </a:pPr>
            <a:r>
              <a:rPr lang="ru-RU" sz="2400" b="1" dirty="0"/>
              <a:t>      смешанные</a:t>
            </a:r>
            <a:r>
              <a:rPr lang="ru-RU" sz="2400" dirty="0"/>
              <a:t>: таблицы, графики,     </a:t>
            </a:r>
          </a:p>
          <a:p>
            <a:pPr marL="0" indent="0">
              <a:buNone/>
            </a:pPr>
            <a:r>
              <a:rPr lang="ru-RU" sz="2400" dirty="0"/>
              <a:t>       схемы, диаграммы, блок-схемы 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34E3331-3D90-48B9-93F0-DEA1DA09C166}"/>
              </a:ext>
            </a:extLst>
          </p:cNvPr>
          <p:cNvCxnSpPr>
            <a:cxnSpLocks/>
          </p:cNvCxnSpPr>
          <p:nvPr/>
        </p:nvCxnSpPr>
        <p:spPr>
          <a:xfrm flipH="1">
            <a:off x="4821407" y="1199711"/>
            <a:ext cx="890075" cy="54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7E034FA-D357-4451-B3C5-3BE416DFA82B}"/>
              </a:ext>
            </a:extLst>
          </p:cNvPr>
          <p:cNvCxnSpPr>
            <a:cxnSpLocks/>
          </p:cNvCxnSpPr>
          <p:nvPr/>
        </p:nvCxnSpPr>
        <p:spPr>
          <a:xfrm>
            <a:off x="8308728" y="1199711"/>
            <a:ext cx="835272" cy="54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89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32690A0-F323-4BB2-9BC4-766C9F76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Предметные модели :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F068C1-D450-4B48-8D6B-B8260FB6E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Формы бактерий, строение бактериальной клетки</a:t>
            </a:r>
          </a:p>
          <a:p>
            <a:pPr lvl="0"/>
            <a:r>
              <a:rPr lang="ru-RU" dirty="0"/>
              <a:t>Строение растительной клетки</a:t>
            </a:r>
          </a:p>
          <a:p>
            <a:pPr lvl="0"/>
            <a:r>
              <a:rPr lang="ru-RU" dirty="0"/>
              <a:t>Строение простейших: эвглены, амебы, инфузории</a:t>
            </a:r>
          </a:p>
          <a:p>
            <a:pPr lvl="0"/>
            <a:r>
              <a:rPr lang="ru-RU" dirty="0"/>
              <a:t>Внешнее строение листа (типы листьев, жилкование)</a:t>
            </a:r>
          </a:p>
          <a:p>
            <a:pPr lvl="0"/>
            <a:r>
              <a:rPr lang="ru-RU" dirty="0"/>
              <a:t>Внешнее строение корня, типы корневых систем</a:t>
            </a:r>
          </a:p>
          <a:p>
            <a:pPr lvl="0"/>
            <a:r>
              <a:rPr lang="ru-RU" dirty="0"/>
              <a:t>Строение яйца птицы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84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99FBE08-7F93-4E15-B842-224C5353C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036" y="500063"/>
            <a:ext cx="94869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В V—VII классах наиболее применимо практическое моделирование: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87CB94-CED8-4996-BF7D-3A998DF4D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изготовление модели</a:t>
            </a:r>
          </a:p>
          <a:p>
            <a:r>
              <a:rPr lang="ru-RU" dirty="0"/>
              <a:t> растительной  клетки</a:t>
            </a:r>
          </a:p>
          <a:p>
            <a:r>
              <a:rPr lang="ru-RU" dirty="0"/>
              <a:t>одноклеточной водоросли </a:t>
            </a:r>
          </a:p>
          <a:p>
            <a:r>
              <a:rPr lang="ru-RU" dirty="0"/>
              <a:t>бактериальной клетки </a:t>
            </a:r>
          </a:p>
          <a:p>
            <a:r>
              <a:rPr lang="ru-RU" dirty="0"/>
              <a:t>простейших</a:t>
            </a:r>
          </a:p>
        </p:txBody>
      </p:sp>
    </p:spTree>
    <p:extLst>
      <p:ext uri="{BB962C8B-B14F-4D97-AF65-F5344CB8AC3E}">
        <p14:creationId xmlns:p14="http://schemas.microsoft.com/office/powerpoint/2010/main" val="996586134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БЛОКНО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1123</Words>
  <Application>Microsoft Office PowerPoint</Application>
  <PresentationFormat>Широкоэкранный</PresentationFormat>
  <Paragraphs>134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Презентация БЛОКНОТ</vt:lpstr>
      <vt:lpstr>Учитель биологии МАОУ гимназия №13 сысоева Елена Васильевна </vt:lpstr>
      <vt:lpstr>«Единственный путь, ведущий к знанию – это деятельность»          Бернард Шоу</vt:lpstr>
      <vt:lpstr>Для чего и в каких случаях используется </vt:lpstr>
      <vt:lpstr>Моделирование имеет ряд преимуществ перед другими методами, используемыми в биологии как науке </vt:lpstr>
      <vt:lpstr>Основы моделирования биологических процессов и систем </vt:lpstr>
      <vt:lpstr>Применение моделей в обучении позволяет: </vt:lpstr>
      <vt:lpstr>Виды моделей</vt:lpstr>
      <vt:lpstr>Предметные модели : </vt:lpstr>
      <vt:lpstr>В V—VII классах наиболее применимо практическое моделирование: </vt:lpstr>
      <vt:lpstr>Моделирование полезно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опорных конспектов </vt:lpstr>
      <vt:lpstr>Рекомендации по использованию рисуночного письма при составлении опорного конспекта: </vt:lpstr>
      <vt:lpstr>Информационные модели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для учащихся к оформлению графического конспекта (рекомендации): </vt:lpstr>
      <vt:lpstr>Л.М. Фридман</vt:lpstr>
      <vt:lpstr>Мнемотехника</vt:lpstr>
      <vt:lpstr>Мнемотехника</vt:lpstr>
      <vt:lpstr>Мнемотехника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Ольга Леонидовна Червонец</cp:lastModifiedBy>
  <cp:revision>30</cp:revision>
  <dcterms:created xsi:type="dcterms:W3CDTF">2023-10-30T17:26:54Z</dcterms:created>
  <dcterms:modified xsi:type="dcterms:W3CDTF">2024-03-01T02:28:43Z</dcterms:modified>
</cp:coreProperties>
</file>