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sldIdLst>
    <p:sldId id="256" r:id="rId2"/>
    <p:sldId id="983" r:id="rId3"/>
    <p:sldId id="984" r:id="rId4"/>
    <p:sldId id="713" r:id="rId5"/>
    <p:sldId id="716" r:id="rId6"/>
    <p:sldId id="715" r:id="rId7"/>
    <p:sldId id="904" r:id="rId8"/>
    <p:sldId id="902" r:id="rId9"/>
    <p:sldId id="905" r:id="rId10"/>
    <p:sldId id="906" r:id="rId11"/>
    <p:sldId id="907" r:id="rId12"/>
    <p:sldId id="908" r:id="rId13"/>
    <p:sldId id="909" r:id="rId14"/>
    <p:sldId id="910" r:id="rId15"/>
    <p:sldId id="911" r:id="rId16"/>
    <p:sldId id="912" r:id="rId17"/>
    <p:sldId id="913" r:id="rId18"/>
    <p:sldId id="914" r:id="rId19"/>
    <p:sldId id="915" r:id="rId20"/>
    <p:sldId id="712" r:id="rId21"/>
    <p:sldId id="916" r:id="rId22"/>
    <p:sldId id="917" r:id="rId23"/>
    <p:sldId id="918" r:id="rId24"/>
    <p:sldId id="919" r:id="rId25"/>
    <p:sldId id="920" r:id="rId26"/>
    <p:sldId id="921" r:id="rId27"/>
    <p:sldId id="922" r:id="rId28"/>
    <p:sldId id="923" r:id="rId29"/>
    <p:sldId id="977" r:id="rId30"/>
    <p:sldId id="924" r:id="rId31"/>
    <p:sldId id="925" r:id="rId32"/>
    <p:sldId id="926" r:id="rId33"/>
    <p:sldId id="927" r:id="rId34"/>
    <p:sldId id="928" r:id="rId35"/>
    <p:sldId id="929" r:id="rId36"/>
    <p:sldId id="930" r:id="rId37"/>
    <p:sldId id="932" r:id="rId38"/>
    <p:sldId id="933" r:id="rId39"/>
    <p:sldId id="935" r:id="rId40"/>
    <p:sldId id="936" r:id="rId41"/>
    <p:sldId id="937" r:id="rId42"/>
    <p:sldId id="938" r:id="rId43"/>
    <p:sldId id="939" r:id="rId44"/>
    <p:sldId id="940" r:id="rId45"/>
    <p:sldId id="941" r:id="rId46"/>
    <p:sldId id="942" r:id="rId47"/>
    <p:sldId id="943" r:id="rId48"/>
    <p:sldId id="944" r:id="rId49"/>
    <p:sldId id="945" r:id="rId50"/>
    <p:sldId id="946" r:id="rId51"/>
    <p:sldId id="947" r:id="rId52"/>
    <p:sldId id="948" r:id="rId53"/>
    <p:sldId id="949" r:id="rId54"/>
    <p:sldId id="950" r:id="rId55"/>
    <p:sldId id="931" r:id="rId56"/>
    <p:sldId id="951" r:id="rId57"/>
    <p:sldId id="952" r:id="rId58"/>
    <p:sldId id="953" r:id="rId59"/>
    <p:sldId id="954" r:id="rId60"/>
    <p:sldId id="955" r:id="rId61"/>
    <p:sldId id="956" r:id="rId62"/>
    <p:sldId id="957" r:id="rId63"/>
    <p:sldId id="958" r:id="rId64"/>
    <p:sldId id="959" r:id="rId65"/>
    <p:sldId id="960" r:id="rId66"/>
    <p:sldId id="976" r:id="rId67"/>
    <p:sldId id="961" r:id="rId68"/>
    <p:sldId id="962" r:id="rId69"/>
    <p:sldId id="979" r:id="rId70"/>
    <p:sldId id="963" r:id="rId71"/>
    <p:sldId id="980" r:id="rId72"/>
    <p:sldId id="964" r:id="rId73"/>
    <p:sldId id="981" r:id="rId74"/>
    <p:sldId id="965" r:id="rId75"/>
    <p:sldId id="966" r:id="rId76"/>
    <p:sldId id="982" r:id="rId77"/>
    <p:sldId id="967" r:id="rId78"/>
    <p:sldId id="968" r:id="rId79"/>
    <p:sldId id="969" r:id="rId80"/>
    <p:sldId id="970" r:id="rId81"/>
    <p:sldId id="985" r:id="rId82"/>
    <p:sldId id="971" r:id="rId83"/>
    <p:sldId id="972" r:id="rId84"/>
    <p:sldId id="973" r:id="rId85"/>
    <p:sldId id="974" r:id="rId86"/>
    <p:sldId id="975" r:id="rId87"/>
    <p:sldId id="262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763"/>
    <a:srgbClr val="B1F20E"/>
    <a:srgbClr val="ECDD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83" autoAdjust="0"/>
    <p:restoredTop sz="94659" autoAdjust="0"/>
  </p:normalViewPr>
  <p:slideViewPr>
    <p:cSldViewPr snapToGrid="0">
      <p:cViewPr varScale="1">
        <p:scale>
          <a:sx n="118" d="100"/>
          <a:sy n="118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Связь между примерами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10652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15788" custLinFactNeighborX="-7171" custLinFactNeighborY="-142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Связь между примерами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5" custScaleX="110652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5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2" presStyleCnt="5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3" presStyleCnt="5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4" presStyleCnt="5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10652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Один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12706" custLinFactNeighborX="-1132" custLinFactNeighborY="564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15818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Один пример</a:t>
          </a:r>
        </a:p>
        <a:p>
          <a:endParaRPr lang="ru-RU" b="1" dirty="0"/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ScaleX="109625" custLinFactNeighborX="-4907" custLinFactNeighborY="-507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1987175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1987175" cy="5069031"/>
      </dsp:txXfrm>
    </dsp:sp>
    <dsp:sp modelId="{157EF3CA-D3E1-4300-9B4F-2442165F9465}">
      <dsp:nvSpPr>
        <dsp:cNvPr id="0" name=""/>
        <dsp:cNvSpPr/>
      </dsp:nvSpPr>
      <dsp:spPr>
        <a:xfrm>
          <a:off x="2121865" y="79203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Первый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21865" y="79203"/>
        <a:ext cx="3457065" cy="1584072"/>
      </dsp:txXfrm>
    </dsp:sp>
    <dsp:sp modelId="{024A388B-33AC-4872-B4E6-618B0A670E43}">
      <dsp:nvSpPr>
        <dsp:cNvPr id="0" name=""/>
        <dsp:cNvSpPr/>
      </dsp:nvSpPr>
      <dsp:spPr>
        <a:xfrm>
          <a:off x="5713622" y="79203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13622" y="79203"/>
        <a:ext cx="3457065" cy="1584072"/>
      </dsp:txXfrm>
    </dsp:sp>
    <dsp:sp modelId="{84398970-3116-4B2D-A652-45F3582BAD87}">
      <dsp:nvSpPr>
        <dsp:cNvPr id="0" name=""/>
        <dsp:cNvSpPr/>
      </dsp:nvSpPr>
      <dsp:spPr>
        <a:xfrm>
          <a:off x="1987175" y="1663275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21865" y="1742479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Связь между примерами</a:t>
          </a:r>
        </a:p>
      </dsp:txBody>
      <dsp:txXfrm>
        <a:off x="2121865" y="1742479"/>
        <a:ext cx="3457065" cy="1584072"/>
      </dsp:txXfrm>
    </dsp:sp>
    <dsp:sp modelId="{23E685AE-ABCC-44D0-8E58-4236083A8EF4}">
      <dsp:nvSpPr>
        <dsp:cNvPr id="0" name=""/>
        <dsp:cNvSpPr/>
      </dsp:nvSpPr>
      <dsp:spPr>
        <a:xfrm>
          <a:off x="1987175" y="3326551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21865" y="3405755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Второй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 пример</a:t>
          </a:r>
        </a:p>
      </dsp:txBody>
      <dsp:txXfrm>
        <a:off x="2121865" y="3405755"/>
        <a:ext cx="3457065" cy="1584072"/>
      </dsp:txXfrm>
    </dsp:sp>
    <dsp:sp modelId="{3FC6FB64-C1B2-43E3-AA93-FD6FE58977F2}">
      <dsp:nvSpPr>
        <dsp:cNvPr id="0" name=""/>
        <dsp:cNvSpPr/>
      </dsp:nvSpPr>
      <dsp:spPr>
        <a:xfrm>
          <a:off x="5713622" y="3405755"/>
          <a:ext cx="3457065" cy="1584072"/>
        </a:xfrm>
        <a:prstGeom prst="rect">
          <a:avLst/>
        </a:prstGeom>
        <a:solidFill>
          <a:srgbClr val="076150">
            <a:alpha val="86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13622" y="3405755"/>
        <a:ext cx="3457065" cy="1584072"/>
      </dsp:txXfrm>
    </dsp:sp>
    <dsp:sp modelId="{06E51526-CC34-4DE8-8E2D-564D34F8F509}">
      <dsp:nvSpPr>
        <dsp:cNvPr id="0" name=""/>
        <dsp:cNvSpPr/>
      </dsp:nvSpPr>
      <dsp:spPr>
        <a:xfrm>
          <a:off x="1987175" y="4989827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2058658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2058658" cy="5069031"/>
      </dsp:txXfrm>
    </dsp:sp>
    <dsp:sp modelId="{157EF3CA-D3E1-4300-9B4F-2442165F9465}">
      <dsp:nvSpPr>
        <dsp:cNvPr id="0" name=""/>
        <dsp:cNvSpPr/>
      </dsp:nvSpPr>
      <dsp:spPr>
        <a:xfrm>
          <a:off x="2192005" y="79203"/>
          <a:ext cx="3422563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Первый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92005" y="79203"/>
        <a:ext cx="3422563" cy="1584072"/>
      </dsp:txXfrm>
    </dsp:sp>
    <dsp:sp modelId="{024A388B-33AC-4872-B4E6-618B0A670E43}">
      <dsp:nvSpPr>
        <dsp:cNvPr id="0" name=""/>
        <dsp:cNvSpPr/>
      </dsp:nvSpPr>
      <dsp:spPr>
        <a:xfrm>
          <a:off x="5747915" y="79203"/>
          <a:ext cx="3422563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47915" y="79203"/>
        <a:ext cx="3422563" cy="1584072"/>
      </dsp:txXfrm>
    </dsp:sp>
    <dsp:sp modelId="{84398970-3116-4B2D-A652-45F3582BAD87}">
      <dsp:nvSpPr>
        <dsp:cNvPr id="0" name=""/>
        <dsp:cNvSpPr/>
      </dsp:nvSpPr>
      <dsp:spPr>
        <a:xfrm>
          <a:off x="2058658" y="1663275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92005" y="1742479"/>
          <a:ext cx="3422563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2192005" y="1742479"/>
        <a:ext cx="3422563" cy="1584072"/>
      </dsp:txXfrm>
    </dsp:sp>
    <dsp:sp modelId="{23E685AE-ABCC-44D0-8E58-4236083A8EF4}">
      <dsp:nvSpPr>
        <dsp:cNvPr id="0" name=""/>
        <dsp:cNvSpPr/>
      </dsp:nvSpPr>
      <dsp:spPr>
        <a:xfrm>
          <a:off x="2058658" y="3326551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92005" y="3405755"/>
          <a:ext cx="3422563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Второй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 пример</a:t>
          </a:r>
        </a:p>
      </dsp:txBody>
      <dsp:txXfrm>
        <a:off x="2192005" y="3405755"/>
        <a:ext cx="3422563" cy="1584072"/>
      </dsp:txXfrm>
    </dsp:sp>
    <dsp:sp modelId="{3FC6FB64-C1B2-43E3-AA93-FD6FE58977F2}">
      <dsp:nvSpPr>
        <dsp:cNvPr id="0" name=""/>
        <dsp:cNvSpPr/>
      </dsp:nvSpPr>
      <dsp:spPr>
        <a:xfrm>
          <a:off x="5747915" y="3405755"/>
          <a:ext cx="3422563" cy="1584072"/>
        </a:xfrm>
        <a:prstGeom prst="rect">
          <a:avLst/>
        </a:prstGeom>
        <a:solidFill>
          <a:srgbClr val="076150">
            <a:alpha val="86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47915" y="3405755"/>
        <a:ext cx="3422563" cy="1584072"/>
      </dsp:txXfrm>
    </dsp:sp>
    <dsp:sp modelId="{06E51526-CC34-4DE8-8E2D-564D34F8F509}">
      <dsp:nvSpPr>
        <dsp:cNvPr id="0" name=""/>
        <dsp:cNvSpPr/>
      </dsp:nvSpPr>
      <dsp:spPr>
        <a:xfrm>
          <a:off x="2058658" y="4989827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1987175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1987175" cy="5069031"/>
      </dsp:txXfrm>
    </dsp:sp>
    <dsp:sp modelId="{157EF3CA-D3E1-4300-9B4F-2442165F9465}">
      <dsp:nvSpPr>
        <dsp:cNvPr id="0" name=""/>
        <dsp:cNvSpPr/>
      </dsp:nvSpPr>
      <dsp:spPr>
        <a:xfrm>
          <a:off x="2121865" y="79203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Первый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21865" y="79203"/>
        <a:ext cx="3457065" cy="1584072"/>
      </dsp:txXfrm>
    </dsp:sp>
    <dsp:sp modelId="{84398970-3116-4B2D-A652-45F3582BAD87}">
      <dsp:nvSpPr>
        <dsp:cNvPr id="0" name=""/>
        <dsp:cNvSpPr/>
      </dsp:nvSpPr>
      <dsp:spPr>
        <a:xfrm>
          <a:off x="1987175" y="1663275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21865" y="1742479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Связь между примерами</a:t>
          </a:r>
        </a:p>
      </dsp:txBody>
      <dsp:txXfrm>
        <a:off x="2121865" y="1742479"/>
        <a:ext cx="3457065" cy="1584072"/>
      </dsp:txXfrm>
    </dsp:sp>
    <dsp:sp modelId="{23E685AE-ABCC-44D0-8E58-4236083A8EF4}">
      <dsp:nvSpPr>
        <dsp:cNvPr id="0" name=""/>
        <dsp:cNvSpPr/>
      </dsp:nvSpPr>
      <dsp:spPr>
        <a:xfrm>
          <a:off x="1987175" y="3326551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21865" y="3405755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Второй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 пример</a:t>
          </a:r>
        </a:p>
      </dsp:txBody>
      <dsp:txXfrm>
        <a:off x="2121865" y="3405755"/>
        <a:ext cx="3457065" cy="1584072"/>
      </dsp:txXfrm>
    </dsp:sp>
    <dsp:sp modelId="{3FC6FB64-C1B2-43E3-AA93-FD6FE58977F2}">
      <dsp:nvSpPr>
        <dsp:cNvPr id="0" name=""/>
        <dsp:cNvSpPr/>
      </dsp:nvSpPr>
      <dsp:spPr>
        <a:xfrm>
          <a:off x="5713622" y="3405755"/>
          <a:ext cx="3457065" cy="1584072"/>
        </a:xfrm>
        <a:prstGeom prst="rect">
          <a:avLst/>
        </a:prstGeom>
        <a:solidFill>
          <a:srgbClr val="076150">
            <a:alpha val="86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13622" y="3405755"/>
        <a:ext cx="3457065" cy="1584072"/>
      </dsp:txXfrm>
    </dsp:sp>
    <dsp:sp modelId="{06E51526-CC34-4DE8-8E2D-564D34F8F509}">
      <dsp:nvSpPr>
        <dsp:cNvPr id="0" name=""/>
        <dsp:cNvSpPr/>
      </dsp:nvSpPr>
      <dsp:spPr>
        <a:xfrm>
          <a:off x="1987175" y="4989827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1987175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1987175" cy="5069031"/>
      </dsp:txXfrm>
    </dsp:sp>
    <dsp:sp modelId="{157EF3CA-D3E1-4300-9B4F-2442165F9465}">
      <dsp:nvSpPr>
        <dsp:cNvPr id="0" name=""/>
        <dsp:cNvSpPr/>
      </dsp:nvSpPr>
      <dsp:spPr>
        <a:xfrm>
          <a:off x="2121865" y="79203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Первый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21865" y="79203"/>
        <a:ext cx="3457065" cy="1584072"/>
      </dsp:txXfrm>
    </dsp:sp>
    <dsp:sp modelId="{024A388B-33AC-4872-B4E6-618B0A670E43}">
      <dsp:nvSpPr>
        <dsp:cNvPr id="0" name=""/>
        <dsp:cNvSpPr/>
      </dsp:nvSpPr>
      <dsp:spPr>
        <a:xfrm>
          <a:off x="5713622" y="79203"/>
          <a:ext cx="34570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5713622" y="79203"/>
        <a:ext cx="3457065" cy="1584072"/>
      </dsp:txXfrm>
    </dsp:sp>
    <dsp:sp modelId="{84398970-3116-4B2D-A652-45F3582BAD87}">
      <dsp:nvSpPr>
        <dsp:cNvPr id="0" name=""/>
        <dsp:cNvSpPr/>
      </dsp:nvSpPr>
      <dsp:spPr>
        <a:xfrm>
          <a:off x="1987175" y="1663275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21865" y="1742479"/>
          <a:ext cx="34570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2121865" y="1742479"/>
        <a:ext cx="3457065" cy="1584072"/>
      </dsp:txXfrm>
    </dsp:sp>
    <dsp:sp modelId="{23E685AE-ABCC-44D0-8E58-4236083A8EF4}">
      <dsp:nvSpPr>
        <dsp:cNvPr id="0" name=""/>
        <dsp:cNvSpPr/>
      </dsp:nvSpPr>
      <dsp:spPr>
        <a:xfrm>
          <a:off x="1987175" y="3326551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21865" y="3405755"/>
          <a:ext cx="34570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Второй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 пример</a:t>
          </a:r>
        </a:p>
      </dsp:txBody>
      <dsp:txXfrm>
        <a:off x="2121865" y="3405755"/>
        <a:ext cx="3457065" cy="1584072"/>
      </dsp:txXfrm>
    </dsp:sp>
    <dsp:sp modelId="{3FC6FB64-C1B2-43E3-AA93-FD6FE58977F2}">
      <dsp:nvSpPr>
        <dsp:cNvPr id="0" name=""/>
        <dsp:cNvSpPr/>
      </dsp:nvSpPr>
      <dsp:spPr>
        <a:xfrm>
          <a:off x="5713622" y="3405755"/>
          <a:ext cx="3457065" cy="1584072"/>
        </a:xfrm>
        <a:prstGeom prst="rect">
          <a:avLst/>
        </a:prstGeom>
        <a:solidFill>
          <a:srgbClr val="076150">
            <a:alpha val="86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13622" y="3405755"/>
        <a:ext cx="3457065" cy="1584072"/>
      </dsp:txXfrm>
    </dsp:sp>
    <dsp:sp modelId="{06E51526-CC34-4DE8-8E2D-564D34F8F509}">
      <dsp:nvSpPr>
        <dsp:cNvPr id="0" name=""/>
        <dsp:cNvSpPr/>
      </dsp:nvSpPr>
      <dsp:spPr>
        <a:xfrm>
          <a:off x="1987175" y="4989827"/>
          <a:ext cx="718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2015982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2015982" cy="5069031"/>
      </dsp:txXfrm>
    </dsp:sp>
    <dsp:sp modelId="{157EF3CA-D3E1-4300-9B4F-2442165F9465}">
      <dsp:nvSpPr>
        <dsp:cNvPr id="0" name=""/>
        <dsp:cNvSpPr/>
      </dsp:nvSpPr>
      <dsp:spPr>
        <a:xfrm>
          <a:off x="2150135" y="79203"/>
          <a:ext cx="3443264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Один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50135" y="79203"/>
        <a:ext cx="3443264" cy="1584072"/>
      </dsp:txXfrm>
    </dsp:sp>
    <dsp:sp modelId="{024A388B-33AC-4872-B4E6-618B0A670E43}">
      <dsp:nvSpPr>
        <dsp:cNvPr id="0" name=""/>
        <dsp:cNvSpPr/>
      </dsp:nvSpPr>
      <dsp:spPr>
        <a:xfrm>
          <a:off x="5727553" y="79203"/>
          <a:ext cx="3443264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Пояснения 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к примеру</a:t>
          </a:r>
        </a:p>
      </dsp:txBody>
      <dsp:txXfrm>
        <a:off x="5727553" y="79203"/>
        <a:ext cx="3443264" cy="1584072"/>
      </dsp:txXfrm>
    </dsp:sp>
    <dsp:sp modelId="{84398970-3116-4B2D-A652-45F3582BAD87}">
      <dsp:nvSpPr>
        <dsp:cNvPr id="0" name=""/>
        <dsp:cNvSpPr/>
      </dsp:nvSpPr>
      <dsp:spPr>
        <a:xfrm>
          <a:off x="2015982" y="1663275"/>
          <a:ext cx="7154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50135" y="1742479"/>
          <a:ext cx="3443264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2150135" y="1742479"/>
        <a:ext cx="3443264" cy="1584072"/>
      </dsp:txXfrm>
    </dsp:sp>
    <dsp:sp modelId="{23E685AE-ABCC-44D0-8E58-4236083A8EF4}">
      <dsp:nvSpPr>
        <dsp:cNvPr id="0" name=""/>
        <dsp:cNvSpPr/>
      </dsp:nvSpPr>
      <dsp:spPr>
        <a:xfrm>
          <a:off x="2015982" y="3326551"/>
          <a:ext cx="7154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50135" y="3405755"/>
          <a:ext cx="3443264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2150135" y="3405755"/>
        <a:ext cx="3443264" cy="1584072"/>
      </dsp:txXfrm>
    </dsp:sp>
    <dsp:sp modelId="{3FC6FB64-C1B2-43E3-AA93-FD6FE58977F2}">
      <dsp:nvSpPr>
        <dsp:cNvPr id="0" name=""/>
        <dsp:cNvSpPr/>
      </dsp:nvSpPr>
      <dsp:spPr>
        <a:xfrm>
          <a:off x="5727553" y="3405755"/>
          <a:ext cx="3443264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5727553" y="3405755"/>
        <a:ext cx="3443264" cy="1584072"/>
      </dsp:txXfrm>
    </dsp:sp>
    <dsp:sp modelId="{06E51526-CC34-4DE8-8E2D-564D34F8F509}">
      <dsp:nvSpPr>
        <dsp:cNvPr id="0" name=""/>
        <dsp:cNvSpPr/>
      </dsp:nvSpPr>
      <dsp:spPr>
        <a:xfrm>
          <a:off x="2015982" y="4989827"/>
          <a:ext cx="7154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2059192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2059192" cy="5069031"/>
      </dsp:txXfrm>
    </dsp:sp>
    <dsp:sp modelId="{157EF3CA-D3E1-4300-9B4F-2442165F9465}">
      <dsp:nvSpPr>
        <dsp:cNvPr id="0" name=""/>
        <dsp:cNvSpPr/>
      </dsp:nvSpPr>
      <dsp:spPr>
        <a:xfrm>
          <a:off x="2192538" y="79203"/>
          <a:ext cx="3422563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Первый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пример</a:t>
          </a:r>
        </a:p>
      </dsp:txBody>
      <dsp:txXfrm>
        <a:off x="2192538" y="79203"/>
        <a:ext cx="3422563" cy="1584072"/>
      </dsp:txXfrm>
    </dsp:sp>
    <dsp:sp modelId="{024A388B-33AC-4872-B4E6-618B0A670E43}">
      <dsp:nvSpPr>
        <dsp:cNvPr id="0" name=""/>
        <dsp:cNvSpPr/>
      </dsp:nvSpPr>
      <dsp:spPr>
        <a:xfrm>
          <a:off x="5748449" y="79203"/>
          <a:ext cx="3422563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 </a:t>
          </a:r>
        </a:p>
      </dsp:txBody>
      <dsp:txXfrm>
        <a:off x="5748449" y="79203"/>
        <a:ext cx="3422563" cy="1584072"/>
      </dsp:txXfrm>
    </dsp:sp>
    <dsp:sp modelId="{84398970-3116-4B2D-A652-45F3582BAD87}">
      <dsp:nvSpPr>
        <dsp:cNvPr id="0" name=""/>
        <dsp:cNvSpPr/>
      </dsp:nvSpPr>
      <dsp:spPr>
        <a:xfrm>
          <a:off x="2059192" y="1663275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92538" y="1742479"/>
          <a:ext cx="3422563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/>
            <a:t> </a:t>
          </a:r>
        </a:p>
      </dsp:txBody>
      <dsp:txXfrm>
        <a:off x="2192538" y="1742479"/>
        <a:ext cx="3422563" cy="1584072"/>
      </dsp:txXfrm>
    </dsp:sp>
    <dsp:sp modelId="{23E685AE-ABCC-44D0-8E58-4236083A8EF4}">
      <dsp:nvSpPr>
        <dsp:cNvPr id="0" name=""/>
        <dsp:cNvSpPr/>
      </dsp:nvSpPr>
      <dsp:spPr>
        <a:xfrm>
          <a:off x="2059192" y="3326551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92538" y="3405755"/>
          <a:ext cx="3422563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Второй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b="1" kern="1200" dirty="0">
              <a:solidFill>
                <a:schemeClr val="bg1"/>
              </a:solidFill>
            </a:rPr>
            <a:t> пример</a:t>
          </a:r>
        </a:p>
      </dsp:txBody>
      <dsp:txXfrm>
        <a:off x="2192538" y="3405755"/>
        <a:ext cx="3422563" cy="1584072"/>
      </dsp:txXfrm>
    </dsp:sp>
    <dsp:sp modelId="{3FC6FB64-C1B2-43E3-AA93-FD6FE58977F2}">
      <dsp:nvSpPr>
        <dsp:cNvPr id="0" name=""/>
        <dsp:cNvSpPr/>
      </dsp:nvSpPr>
      <dsp:spPr>
        <a:xfrm>
          <a:off x="5748449" y="3405755"/>
          <a:ext cx="3422563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 </a:t>
          </a:r>
        </a:p>
      </dsp:txBody>
      <dsp:txXfrm>
        <a:off x="5748449" y="3405755"/>
        <a:ext cx="3422563" cy="1584072"/>
      </dsp:txXfrm>
    </dsp:sp>
    <dsp:sp modelId="{06E51526-CC34-4DE8-8E2D-564D34F8F509}">
      <dsp:nvSpPr>
        <dsp:cNvPr id="0" name=""/>
        <dsp:cNvSpPr/>
      </dsp:nvSpPr>
      <dsp:spPr>
        <a:xfrm>
          <a:off x="2059192" y="4989827"/>
          <a:ext cx="71118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E5AB-78B8-44F9-88CD-D372FFF78E2F}">
      <dsp:nvSpPr>
        <dsp:cNvPr id="0" name=""/>
        <dsp:cNvSpPr/>
      </dsp:nvSpPr>
      <dsp:spPr>
        <a:xfrm>
          <a:off x="0" y="0"/>
          <a:ext cx="917654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3F30-4F9D-4998-8E12-4A0E1FAF1B36}">
      <dsp:nvSpPr>
        <dsp:cNvPr id="0" name=""/>
        <dsp:cNvSpPr/>
      </dsp:nvSpPr>
      <dsp:spPr>
        <a:xfrm>
          <a:off x="0" y="0"/>
          <a:ext cx="1972661" cy="5069031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Комментарий</a:t>
          </a:r>
        </a:p>
      </dsp:txBody>
      <dsp:txXfrm>
        <a:off x="0" y="0"/>
        <a:ext cx="1972661" cy="5069031"/>
      </dsp:txXfrm>
    </dsp:sp>
    <dsp:sp modelId="{157EF3CA-D3E1-4300-9B4F-2442165F9465}">
      <dsp:nvSpPr>
        <dsp:cNvPr id="0" name=""/>
        <dsp:cNvSpPr/>
      </dsp:nvSpPr>
      <dsp:spPr>
        <a:xfrm>
          <a:off x="2107620" y="79203"/>
          <a:ext cx="3463965" cy="1584072"/>
        </a:xfrm>
        <a:prstGeom prst="rect">
          <a:avLst/>
        </a:prstGeom>
        <a:solidFill>
          <a:srgbClr val="076150">
            <a:alpha val="85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bg1"/>
              </a:solidFill>
            </a:rPr>
            <a:t>Один пример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 dirty="0"/>
        </a:p>
      </dsp:txBody>
      <dsp:txXfrm>
        <a:off x="2107620" y="79203"/>
        <a:ext cx="3463965" cy="1584072"/>
      </dsp:txXfrm>
    </dsp:sp>
    <dsp:sp modelId="{024A388B-33AC-4872-B4E6-618B0A670E43}">
      <dsp:nvSpPr>
        <dsp:cNvPr id="0" name=""/>
        <dsp:cNvSpPr/>
      </dsp:nvSpPr>
      <dsp:spPr>
        <a:xfrm>
          <a:off x="5706546" y="79203"/>
          <a:ext cx="34639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 </a:t>
          </a:r>
        </a:p>
      </dsp:txBody>
      <dsp:txXfrm>
        <a:off x="5706546" y="79203"/>
        <a:ext cx="3463965" cy="1584072"/>
      </dsp:txXfrm>
    </dsp:sp>
    <dsp:sp modelId="{84398970-3116-4B2D-A652-45F3582BAD87}">
      <dsp:nvSpPr>
        <dsp:cNvPr id="0" name=""/>
        <dsp:cNvSpPr/>
      </dsp:nvSpPr>
      <dsp:spPr>
        <a:xfrm>
          <a:off x="1972661" y="1663275"/>
          <a:ext cx="719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DEF0-CA20-41B4-9A7C-D5D92A908182}">
      <dsp:nvSpPr>
        <dsp:cNvPr id="0" name=""/>
        <dsp:cNvSpPr/>
      </dsp:nvSpPr>
      <dsp:spPr>
        <a:xfrm>
          <a:off x="2107620" y="1742479"/>
          <a:ext cx="34639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 </a:t>
          </a:r>
        </a:p>
      </dsp:txBody>
      <dsp:txXfrm>
        <a:off x="2107620" y="1742479"/>
        <a:ext cx="3463965" cy="1584072"/>
      </dsp:txXfrm>
    </dsp:sp>
    <dsp:sp modelId="{23E685AE-ABCC-44D0-8E58-4236083A8EF4}">
      <dsp:nvSpPr>
        <dsp:cNvPr id="0" name=""/>
        <dsp:cNvSpPr/>
      </dsp:nvSpPr>
      <dsp:spPr>
        <a:xfrm>
          <a:off x="1972661" y="3326551"/>
          <a:ext cx="719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F2AF-0A37-4233-872B-120510B20DBC}">
      <dsp:nvSpPr>
        <dsp:cNvPr id="0" name=""/>
        <dsp:cNvSpPr/>
      </dsp:nvSpPr>
      <dsp:spPr>
        <a:xfrm>
          <a:off x="2107620" y="3405755"/>
          <a:ext cx="34639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 </a:t>
          </a:r>
        </a:p>
      </dsp:txBody>
      <dsp:txXfrm>
        <a:off x="2107620" y="3405755"/>
        <a:ext cx="3463965" cy="1584072"/>
      </dsp:txXfrm>
    </dsp:sp>
    <dsp:sp modelId="{3FC6FB64-C1B2-43E3-AA93-FD6FE58977F2}">
      <dsp:nvSpPr>
        <dsp:cNvPr id="0" name=""/>
        <dsp:cNvSpPr/>
      </dsp:nvSpPr>
      <dsp:spPr>
        <a:xfrm>
          <a:off x="5706546" y="3405755"/>
          <a:ext cx="3463965" cy="158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 </a:t>
          </a:r>
        </a:p>
      </dsp:txBody>
      <dsp:txXfrm>
        <a:off x="5706546" y="3405755"/>
        <a:ext cx="3463965" cy="1584072"/>
      </dsp:txXfrm>
    </dsp:sp>
    <dsp:sp modelId="{06E51526-CC34-4DE8-8E2D-564D34F8F509}">
      <dsp:nvSpPr>
        <dsp:cNvPr id="0" name=""/>
        <dsp:cNvSpPr/>
      </dsp:nvSpPr>
      <dsp:spPr>
        <a:xfrm>
          <a:off x="1972661" y="4989827"/>
          <a:ext cx="719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D2E79-2B4D-4E62-864A-02151B231A53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573F-8AD4-43D7-A286-EB271D56E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00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3848E-2172-40CD-9DDA-2153FC49032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035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B573F-8AD4-43D7-A286-EB271D56E44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37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B573F-8AD4-43D7-A286-EB271D56E44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63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B573F-8AD4-43D7-A286-EB271D56E44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6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295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78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3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38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84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6815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765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9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54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19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7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30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85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19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31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AF0905-9866-44C5-B21D-829DAAC9634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B9422D-E73C-4633-BCE6-A78DC64F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085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09862E-48F9-45AC-8D44-67A0268A7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Diagonal Corner Rectangle 6">
            <a:extLst>
              <a:ext uri="{FF2B5EF4-FFF2-40B4-BE49-F238E27FC236}">
                <a16:creationId xmlns:a16="http://schemas.microsoft.com/office/drawing/2014/main" xmlns="" id="{2D5EEA8B-2D86-4D1D-96B3-6B8290303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63A52-78BF-48FA-B153-23980DD80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645" y="685799"/>
            <a:ext cx="8001000" cy="29718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/>
              <a:t>Вебинар 5</a:t>
            </a:r>
            <a:br>
              <a:rPr lang="ru-RU" sz="2800" b="1" dirty="0"/>
            </a:br>
            <a:r>
              <a:rPr lang="ru-RU" sz="4100" b="1" dirty="0"/>
              <a:t/>
            </a:r>
            <a:br>
              <a:rPr lang="ru-RU" sz="4100" b="1" dirty="0"/>
            </a:br>
            <a:r>
              <a:rPr lang="ru-RU" sz="4100" b="1" dirty="0"/>
              <a:t> поработаем экспертами</a:t>
            </a:r>
            <a:br>
              <a:rPr lang="ru-RU" sz="4100" b="1" dirty="0"/>
            </a:br>
            <a:r>
              <a:rPr lang="ru-RU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1D295F-E63F-4A90-A423-8FAB025BF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645" y="3843867"/>
            <a:ext cx="6400800" cy="19473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Нарушевич Андрей Георгиевич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18720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05704375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337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464200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33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1218694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579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 балл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7507879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181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К3. Отражение позиции автора исходного текста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F58CFDE-B7D1-4ED0-A3B0-95938AC31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3" t="28894" r="28707" b="50177"/>
          <a:stretch/>
        </p:blipFill>
        <p:spPr>
          <a:xfrm>
            <a:off x="665112" y="2905246"/>
            <a:ext cx="10861775" cy="32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3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К4. Отношение к позиции автора по проблеме исходного текста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31A8E72-EF51-4081-852C-E4CE06C2D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20" t="33185" r="27916" b="41135"/>
          <a:stretch/>
        </p:blipFill>
        <p:spPr>
          <a:xfrm>
            <a:off x="943646" y="2471491"/>
            <a:ext cx="10304707" cy="36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41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507067"/>
          </a:xfrm>
        </p:spPr>
        <p:txBody>
          <a:bodyPr/>
          <a:lstStyle/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69E12D-BA9C-43A9-B557-8EB6C5B08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0" t="28282" r="29251" b="30971"/>
          <a:stretch/>
        </p:blipFill>
        <p:spPr>
          <a:xfrm>
            <a:off x="1014770" y="474476"/>
            <a:ext cx="10162460" cy="590904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07888F-B611-4FEF-95EF-663D50D1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017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2189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ошибки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07888F-B611-4FEF-95EF-663D50D1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8" y="1574157"/>
            <a:ext cx="10861774" cy="492867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Грубые логические ошибки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связанные с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нарушением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логической правильности речи, возникающие в результате нарушения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законов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логики, допущенные как в пределах одного предложения, суждения, так и на уровне целого текста: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1)      сопоставление (противопоставление) двух логически неоднородных (различных по объему и по содержанию) понятий в предложении;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2)      в результате нарушения логического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закона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тождества, подмена одного суждения другим.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i="1" dirty="0"/>
              <a:t>Я абсолютно согласна с автором. Но я думаю иначе.</a:t>
            </a:r>
          </a:p>
          <a:p>
            <a:r>
              <a:rPr lang="ru-RU" b="1" i="1" dirty="0"/>
              <a:t>Я согласен с автором: действительно, книга скоро изживет себя. Но, пока книг издается все больше, они еще долго будут радовать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845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2189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ошибки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07888F-B611-4FEF-95EF-663D50D1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8" y="1574157"/>
            <a:ext cx="10861774" cy="4928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Композиционно-текстовые ошибки</a:t>
            </a:r>
            <a:r>
              <a:rPr lang="ru-RU" dirty="0"/>
              <a:t> связаны с </a:t>
            </a:r>
            <a:r>
              <a:rPr lang="ru-RU" dirty="0" smtClean="0"/>
              <a:t>нарушениями </a:t>
            </a:r>
            <a:r>
              <a:rPr lang="ru-RU" dirty="0"/>
              <a:t>требований к </a:t>
            </a:r>
            <a:r>
              <a:rPr lang="ru-RU" dirty="0" smtClean="0"/>
              <a:t>последовательности </a:t>
            </a:r>
            <a:r>
              <a:rPr lang="ru-RU" dirty="0"/>
              <a:t>и смысловой связности изложения. </a:t>
            </a:r>
          </a:p>
          <a:p>
            <a:pPr algn="just"/>
            <a:r>
              <a:rPr lang="ru-RU" dirty="0"/>
              <a:t> </a:t>
            </a:r>
            <a:r>
              <a:rPr lang="ru-RU" b="1" dirty="0"/>
              <a:t>Вступление</a:t>
            </a:r>
            <a:r>
              <a:rPr lang="ru-RU" dirty="0"/>
              <a:t> логически не связано с </a:t>
            </a:r>
            <a:r>
              <a:rPr lang="ru-RU" dirty="0" smtClean="0"/>
              <a:t>основной </a:t>
            </a:r>
            <a:r>
              <a:rPr lang="ru-RU" dirty="0"/>
              <a:t>частью </a:t>
            </a:r>
            <a:r>
              <a:rPr lang="ru-RU" dirty="0" smtClean="0"/>
              <a:t>изложения, </a:t>
            </a:r>
            <a:r>
              <a:rPr lang="ru-RU" dirty="0"/>
              <a:t>или эта связь очень слабо выражена: нагромождены лишние факты или неуместные абстрактные рассуждения; сделаны неудачные смысловые переходы </a:t>
            </a:r>
            <a:r>
              <a:rPr lang="ru-RU" dirty="0" smtClean="0"/>
              <a:t>между </a:t>
            </a:r>
            <a:r>
              <a:rPr lang="ru-RU" dirty="0"/>
              <a:t>предложениями. </a:t>
            </a:r>
          </a:p>
          <a:p>
            <a:pPr algn="just"/>
            <a:r>
              <a:rPr lang="ru-RU" b="1" dirty="0"/>
              <a:t>В основной части </a:t>
            </a:r>
            <a:r>
              <a:rPr lang="ru-RU" dirty="0"/>
              <a:t>работы содержится ненужная информация, не имеющая </a:t>
            </a:r>
            <a:r>
              <a:rPr lang="ru-RU" dirty="0" smtClean="0"/>
              <a:t>отношения </a:t>
            </a:r>
            <a:r>
              <a:rPr lang="ru-RU" dirty="0"/>
              <a:t>к проблеме, загромождающая изложение, делающая его запутанным и сумбурным.   </a:t>
            </a:r>
          </a:p>
          <a:p>
            <a:pPr algn="just"/>
            <a:r>
              <a:rPr lang="ru-RU" b="1" dirty="0"/>
              <a:t>Завершение работы </a:t>
            </a:r>
            <a:r>
              <a:rPr lang="ru-RU" dirty="0"/>
              <a:t>(концовка) не служит выводом из сказанного, не подводит итог, часто бывает совсем не мотивировано исходным текстом.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80848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2189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Типичные ошибки в абзацном членении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07888F-B611-4FEF-95EF-663D50D1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8" y="1574157"/>
            <a:ext cx="10861774" cy="4928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 Полное отсутствие разделения сочинения на смысловые части – все сочинение представляет собой сплошное целое, разделение на абзацы полностью отсутствует. </a:t>
            </a:r>
          </a:p>
          <a:p>
            <a:pPr marL="0" indent="0" algn="just">
              <a:buNone/>
            </a:pPr>
            <a:r>
              <a:rPr lang="ru-RU" dirty="0"/>
              <a:t>2. Отсутствие абзацного членения в частях сочинения. Выпускник, выделяя части сочинения, не обозначает при помощи абзацного членения границы смысловых частей в основной части работы.  </a:t>
            </a:r>
          </a:p>
          <a:p>
            <a:pPr marL="0" indent="0" algn="just">
              <a:buNone/>
            </a:pPr>
            <a:r>
              <a:rPr lang="ru-RU" dirty="0"/>
              <a:t>3. Необоснованные выделения предложения или нескольких предложений из состава смысловой части.</a:t>
            </a:r>
          </a:p>
          <a:p>
            <a:pPr marL="0" indent="0" algn="just">
              <a:buNone/>
            </a:pPr>
            <a:r>
              <a:rPr lang="ru-RU" dirty="0"/>
              <a:t>4. Неоправданные включения предложения или нескольких предложений в смысловую часть текста.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75798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285231-FCF2-4258-9F6F-B3491E5E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6" y="293615"/>
            <a:ext cx="10137585" cy="6098796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Задание с развернутым ответом – это сочинение на основе предложенного текста. Задание, являясь заданием повышенного уровня сложности, проверяет сформированность у экзаменуемых отдельных </a:t>
            </a:r>
            <a:r>
              <a:rPr lang="ru-RU" sz="2500" b="1" i="1" dirty="0">
                <a:solidFill>
                  <a:schemeClr val="bg1"/>
                </a:solidFill>
              </a:rPr>
              <a:t>коммуникативных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умений и навыков: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анализировать содержание и проблематику прочитанного текста;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комментировать главную проблему исходного текста;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определять позицию автора текста по заявленной проблеме;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выражать и аргументировать собственное мнение;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последовательно и логично излагать мысли;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использовать в речи разнообразные грамматические формы и лексическое богатство языка;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chemeClr val="bg1"/>
                </a:solidFill>
              </a:rPr>
              <a:t>практическую грамотность</a:t>
            </a:r>
            <a:r>
              <a:rPr lang="ru-RU" sz="2500" dirty="0">
                <a:solidFill>
                  <a:schemeClr val="bg1"/>
                </a:solidFill>
              </a:rPr>
              <a:t> – навыки оформления высказывания в соответствии с орфографическими, пунктуационными, грамматическими и речевыми нормами современного русского литературного языка.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Кроме того, сочинение на основе исходного текста призвано показать сформированность у экзаменуемых </a:t>
            </a:r>
            <a:r>
              <a:rPr lang="ru-RU" sz="2500" b="1" i="1" dirty="0" err="1">
                <a:solidFill>
                  <a:schemeClr val="bg1"/>
                </a:solidFill>
              </a:rPr>
              <a:t>культуроведческой</a:t>
            </a:r>
            <a:r>
              <a:rPr lang="ru-RU" sz="2500" b="1" i="1" dirty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компетенции</a:t>
            </a:r>
            <a:r>
              <a:rPr lang="ru-RU" sz="2500" dirty="0">
                <a:solidFill>
                  <a:schemeClr val="bg1"/>
                </a:solidFill>
              </a:rPr>
              <a:t>, потому что прямо или косвенно дает представление в части аргументации собственного мнения о широте кругозора экзаменуемых, их начитанности и общей культурной образованности.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4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5845"/>
            <a:ext cx="10364451" cy="103411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845" y="1459685"/>
            <a:ext cx="10498516" cy="4874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026B97-3B03-4FDA-A165-20E1DDC15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08" t="34837" r="6270" b="24101"/>
          <a:stretch/>
        </p:blipFill>
        <p:spPr>
          <a:xfrm>
            <a:off x="1174517" y="415626"/>
            <a:ext cx="9842964" cy="60267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К6.  точность и выразительность речи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676DA3C-5D85-4C81-9264-DC9E4BC44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87" t="22334" r="28526" b="41802"/>
          <a:stretch/>
        </p:blipFill>
        <p:spPr>
          <a:xfrm>
            <a:off x="1414040" y="1882746"/>
            <a:ext cx="9363918" cy="46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28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83" y="1747777"/>
            <a:ext cx="10692204" cy="4755053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В школе изучаются далеко не все тонкости русской орфографии и пунктуации.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Некоторые правила русского правописания предоставляют пишущему возможность выбора написания и способа пунктуационного оформления синтаксической конструкции.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Рекомендации словарей и справочников по правописанию не всегда совпадают.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Существуют объективные трудности орфографии и пунктуации, связанные с переходностью языковых явлений.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некоторых случаях возможно двоякое объяснение синтаксической структуры предложения и, соответственно, разная пунктуация.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906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8514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83" y="1747777"/>
            <a:ext cx="10692204" cy="4755053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360C68-B372-44CB-A754-798A97153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1" t="24967" r="29054" b="32497"/>
          <a:stretch/>
        </p:blipFill>
        <p:spPr>
          <a:xfrm>
            <a:off x="1730136" y="1338318"/>
            <a:ext cx="8488520" cy="52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46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8514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негрубые ошибки (2=1)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404595"/>
            <a:ext cx="11008413" cy="509823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написании большой буквы в составных собственных наименованиях, например: </a:t>
            </a:r>
            <a:r>
              <a:rPr lang="ru-RU" i="1" dirty="0">
                <a:solidFill>
                  <a:schemeClr val="bg1"/>
                </a:solidFill>
              </a:rPr>
              <a:t>Международный астрономический союз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слитном и дефисном написании сложных прилагательных, написание которых противоречит школьному правилу, например (слова даны в неискаженном написании): </a:t>
            </a:r>
            <a:r>
              <a:rPr lang="ru-RU" i="1" dirty="0">
                <a:solidFill>
                  <a:schemeClr val="bg1"/>
                </a:solidFill>
              </a:rPr>
              <a:t>глухонемой, нефтегазовый, военно-исторический, гражданско-правовой, литературно-художественный, индоевропейский, научно-исследовательский, хлебобулочный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трудных случаях разграничения сложного прилагательного, образованного сращением наречия и прилагательного, и прилагательного с зависимым наречием, например: </a:t>
            </a:r>
            <a:r>
              <a:rPr lang="ru-RU" i="1" dirty="0">
                <a:solidFill>
                  <a:schemeClr val="bg1"/>
                </a:solidFill>
              </a:rPr>
              <a:t>(активно)действующий, (сильно)действующий, (болезненно)тоскливый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необоснованном написании прилагательных на </a:t>
            </a:r>
            <a:r>
              <a:rPr lang="ru-RU" i="1" dirty="0">
                <a:solidFill>
                  <a:schemeClr val="bg1"/>
                </a:solidFill>
              </a:rPr>
              <a:t>-</a:t>
            </a:r>
            <a:r>
              <a:rPr lang="ru-RU" i="1" dirty="0" err="1">
                <a:solidFill>
                  <a:schemeClr val="bg1"/>
                </a:solidFill>
              </a:rPr>
              <a:t>ский</a:t>
            </a:r>
            <a:r>
              <a:rPr lang="ru-RU" dirty="0">
                <a:solidFill>
                  <a:schemeClr val="bg1"/>
                </a:solidFill>
              </a:rPr>
              <a:t> с прописной буквы, например, </a:t>
            </a:r>
            <a:r>
              <a:rPr lang="ru-RU" i="1" dirty="0">
                <a:solidFill>
                  <a:schemeClr val="bg1"/>
                </a:solidFill>
              </a:rPr>
              <a:t>Шекспировские трагедии; шекспировские стихи;</a:t>
            </a:r>
            <a:endParaRPr lang="ru-RU" dirty="0">
              <a:solidFill>
                <a:schemeClr val="bg1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случаях, когда вместо одного знака препинания поставлен другой (кроме постановки запятой между подлежащим и сказуемым);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 пропуске одного из </a:t>
            </a:r>
            <a:r>
              <a:rPr lang="ru-RU" b="1" dirty="0">
                <a:solidFill>
                  <a:schemeClr val="bg1"/>
                </a:solidFill>
              </a:rPr>
              <a:t>сочетающихся знаков препинания</a:t>
            </a:r>
            <a:r>
              <a:rPr lang="ru-RU" dirty="0">
                <a:solidFill>
                  <a:schemeClr val="bg1"/>
                </a:solidFill>
              </a:rPr>
              <a:t> или в нарушении их последовательности.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Ошибка в инициалах и фамилии автора исходного текста и/или автора литературного произведения является фактической ошибкой</a:t>
            </a:r>
            <a:r>
              <a:rPr lang="ru-RU" dirty="0">
                <a:solidFill>
                  <a:schemeClr val="bg1"/>
                </a:solidFill>
              </a:rPr>
              <a:t>. НО рассматривается как  описка при условии соседства с правильным написанием: Лиходеев (Вместо Лихачёв в исходном тексте).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99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8514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однотипные ошибки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404595"/>
            <a:ext cx="11008413" cy="50982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Необходимо учитывать также повторяемость и однотипность ошибок.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Если ошибка </a:t>
            </a:r>
            <a:r>
              <a:rPr lang="ru-RU" b="1" dirty="0">
                <a:solidFill>
                  <a:schemeClr val="bg1"/>
                </a:solidFill>
              </a:rPr>
              <a:t>повторяется</a:t>
            </a:r>
            <a:r>
              <a:rPr lang="ru-RU" dirty="0">
                <a:solidFill>
                  <a:schemeClr val="bg1"/>
                </a:solidFill>
              </a:rPr>
              <a:t> в одном и том же слове или в корне однокоренных слов, то она считается за одну ошибку.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Однотипными</a:t>
            </a:r>
            <a:r>
              <a:rPr lang="ru-RU" dirty="0">
                <a:solidFill>
                  <a:schemeClr val="bg1"/>
                </a:solidFill>
              </a:rPr>
              <a:t> считаются ошибки на одно правило, если условия выбора правильного написания заключены в грамматических (</a:t>
            </a:r>
            <a:r>
              <a:rPr lang="ru-RU" i="1" dirty="0">
                <a:solidFill>
                  <a:schemeClr val="bg1"/>
                </a:solidFill>
              </a:rPr>
              <a:t>в армии, в роще; колют, борются</a:t>
            </a:r>
            <a:r>
              <a:rPr lang="ru-RU" dirty="0">
                <a:solidFill>
                  <a:schemeClr val="bg1"/>
                </a:solidFill>
              </a:rPr>
              <a:t>) и фонетических (</a:t>
            </a:r>
            <a:r>
              <a:rPr lang="ru-RU" i="1" dirty="0">
                <a:solidFill>
                  <a:schemeClr val="bg1"/>
                </a:solidFill>
              </a:rPr>
              <a:t>пирожок, сверчок</a:t>
            </a:r>
            <a:r>
              <a:rPr lang="ru-RU" dirty="0">
                <a:solidFill>
                  <a:schemeClr val="bg1"/>
                </a:solidFill>
              </a:rPr>
              <a:t>) особенностях данного слова.</a:t>
            </a:r>
          </a:p>
          <a:p>
            <a:r>
              <a:rPr lang="ru-RU" b="1" dirty="0">
                <a:solidFill>
                  <a:schemeClr val="bg1"/>
                </a:solidFill>
              </a:rPr>
              <a:t>Не считаются однотипными</a:t>
            </a:r>
            <a:r>
              <a:rPr lang="ru-RU" dirty="0">
                <a:solidFill>
                  <a:schemeClr val="bg1"/>
                </a:solidFill>
              </a:rPr>
              <a:t> ошибки на такое правило, в котором для выяснения правильного написания одного слова требуется подобрать другое (опорное) слово или его форму (</a:t>
            </a:r>
            <a:r>
              <a:rPr lang="ru-RU" i="1" dirty="0">
                <a:solidFill>
                  <a:schemeClr val="bg1"/>
                </a:solidFill>
              </a:rPr>
              <a:t>вода – воды, рот – ротик, грустный – грустить, резкий – резок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Первые три однотипные ошибки считаются за одну ошибку, каждая следующая подобная ошибка учитывается как самостоятельная.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Если в одном непроверяемом слове допущены две и более ошибки, то все они считаются за одну ошибку.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Понятие об однотипных ошибках не распространяется на пунктуационные ошибки.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</a:p>
          <a:p>
            <a:pPr lvl="0"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68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8514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 70 до 150 слов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404595"/>
            <a:ext cx="11008413" cy="5098236"/>
          </a:xfrm>
        </p:spPr>
        <p:txBody>
          <a:bodyPr>
            <a:normAutofit fontScale="92500" lnSpcReduction="20000"/>
          </a:bodyPr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При оценке сочинения объёмом от 70 до 150 слов количество допустимых ошибок четырёх видов (К7–К10) </a:t>
            </a:r>
            <a:r>
              <a:rPr lang="ru-RU" u="sng" dirty="0">
                <a:solidFill>
                  <a:schemeClr val="bg1"/>
                </a:solidFill>
              </a:rPr>
              <a:t>уменьшается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2 балла по этим критериям ставится в следующих случаях:</a:t>
            </a:r>
            <a:endParaRPr lang="ru-RU" dirty="0">
              <a:solidFill>
                <a:schemeClr val="bg1"/>
              </a:solidFill>
            </a:endParaRP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К7 – орфографических ошибок нет (или допущена одна негрубая ошибка); 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К8 – пунктуационных ошибок нет (или допущена одна негрубая ошибка).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1 балл по этим критериям ставится в следующих случаях:</a:t>
            </a:r>
            <a:endParaRPr lang="ru-RU" dirty="0">
              <a:solidFill>
                <a:schemeClr val="bg1"/>
              </a:solidFill>
            </a:endParaRP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К7 – допущено не более двух ошибок; 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К8 – допущено одна–три ошибки;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К9 – грамматических ошибок нет;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К10 – допущено не более одной речевой ошибки.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Высший балл по критериям </a:t>
            </a:r>
            <a:r>
              <a:rPr lang="ru-RU" b="1" dirty="0" smtClean="0">
                <a:solidFill>
                  <a:schemeClr val="bg1"/>
                </a:solidFill>
              </a:rPr>
              <a:t>К</a:t>
            </a:r>
            <a:r>
              <a:rPr lang="en-US" b="1" smtClean="0">
                <a:solidFill>
                  <a:schemeClr val="bg1"/>
                </a:solidFill>
              </a:rPr>
              <a:t>7</a:t>
            </a:r>
            <a:r>
              <a:rPr lang="ru-RU" b="1" smtClean="0">
                <a:solidFill>
                  <a:schemeClr val="bg1"/>
                </a:solidFill>
              </a:rPr>
              <a:t>–К12 </a:t>
            </a:r>
            <a:r>
              <a:rPr lang="ru-RU" b="1" dirty="0">
                <a:solidFill>
                  <a:schemeClr val="bg1"/>
                </a:solidFill>
              </a:rPr>
              <a:t>за работу объёмом от 70 до 150 слов не ставится.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bg1"/>
                </a:solidFill>
              </a:rPr>
              <a:t>При подсчёте слов учитываются как самостоятельные, так и служебные части речи. Подсчитывается любая последовательность слов, написанных без пробела (например, «всё-таки» – одно слово, «всё же» – два слова). Инициалы с фамилией считаются одним словом (например, «М.Ю. Лермонтов» – одно слово). Любые другие символы, в частности цифры, при подсч</a:t>
            </a:r>
            <a:r>
              <a:rPr lang="ru-RU" dirty="0">
                <a:solidFill>
                  <a:schemeClr val="bg1"/>
                </a:solidFill>
              </a:rPr>
              <a:t>ё</a:t>
            </a:r>
            <a:r>
              <a:rPr lang="x-none" dirty="0">
                <a:solidFill>
                  <a:schemeClr val="bg1"/>
                </a:solidFill>
              </a:rPr>
              <a:t>те  не учитываются (например, «5 лет» – одно слово, «пять лет» – два слова).</a:t>
            </a:r>
            <a:endParaRPr lang="ru-RU" dirty="0">
              <a:solidFill>
                <a:schemeClr val="bg1"/>
              </a:solidFill>
            </a:endParaRP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Если сочинение содержит частично или полностью переписанный экзаменуемым текст рецензии задания 26 и/или информации об авторе текста, то объём такой работы определяется без учёта текста рецензии и/или информации об авторе текста.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60159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84308-8FA7-4A43-8E8E-0E8A5D8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12" y="355170"/>
            <a:ext cx="10861775" cy="85146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0B982-7CA0-47D0-8BE9-9010D35E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404595"/>
            <a:ext cx="11008413" cy="5098236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AEE4D7-5A50-4D91-AA61-4C24C4063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42" t="34600" r="26329" b="14767"/>
          <a:stretch/>
        </p:blipFill>
        <p:spPr>
          <a:xfrm>
            <a:off x="903560" y="281999"/>
            <a:ext cx="10238240" cy="62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F51CE-E4A6-4F23-90D0-C6E2A152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D8BAEFD-F783-4E3F-BF1D-6CE53F93C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7" t="25165" r="26163" b="20408"/>
          <a:stretch/>
        </p:blipFill>
        <p:spPr>
          <a:xfrm>
            <a:off x="1828800" y="506447"/>
            <a:ext cx="8534400" cy="58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58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4EA77-E298-4A98-B3BA-B7E6F59B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057769" cy="4898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сочинения № 1</a:t>
            </a:r>
          </a:p>
        </p:txBody>
      </p:sp>
    </p:spTree>
    <p:extLst>
      <p:ext uri="{BB962C8B-B14F-4D97-AF65-F5344CB8AC3E}">
        <p14:creationId xmlns:p14="http://schemas.microsoft.com/office/powerpoint/2010/main" xmlns="" val="185198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285231-FCF2-4258-9F6F-B3491E5E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6" y="293615"/>
            <a:ext cx="10137585" cy="6098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При проверке сочинения следует исходить из того, что оценивается не работа в целом, а умения и навыки, составляющие коммуникативную компетенцию.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30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К1. Формулирование проблемы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Какими должны быть отношения между близкими людьми? Почему так важно уметь прощать тех, кто нам дорог? Над этими  вопросами размышляет писатель Борис Екимов, поднимая проблему доброты и милосердия.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592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К1 - 1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«Экзаменуемый  верно сформулировал одну из проблем исходного текста. Фактических ошибок, связанных с пониманием и формулировкой проблемы, нет».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877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к2. комментарий к проблеме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/1/2/3/4/5</a:t>
            </a:r>
            <a:r>
              <a:rPr lang="ru-RU" b="1" dirty="0">
                <a:solidFill>
                  <a:schemeClr val="bg1"/>
                </a:solidFill>
              </a:rPr>
              <a:t>   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В центре внимания автора два случая из жизни одной семьи, которые разделяет множество лет – «почти жизнь», как отмечает писатель. Сначала мы видим, как наивная просьба мальчика: «Не ругай меня, пожалуйста, </a:t>
            </a:r>
            <a:r>
              <a:rPr lang="ru-RU" dirty="0" smtClean="0">
                <a:solidFill>
                  <a:schemeClr val="bg1"/>
                </a:solidFill>
              </a:rPr>
              <a:t>ладно?..» </a:t>
            </a:r>
            <a:r>
              <a:rPr lang="ru-RU" dirty="0">
                <a:solidFill>
                  <a:schemeClr val="bg1"/>
                </a:solidFill>
              </a:rPr>
              <a:t>– заставляет смягчиться взрослых. А через много лет те же слова произносит пожилая мать и бабушка, которой трудно оставить родной дом даже на несколько месяцев. «Не ругай» – эта фраза стала лейтмотивом всего текста. Она должна заставить нас задуматься о том, как щедры люди на жестокие и обидные слова и как скупы на похвалу и одобрение. Каждое слово несёт в себе заряд положительной или отрицательной энергии, лечит душу или наносит раны. А жизнь человека коротка, «на один </a:t>
            </a:r>
            <a:r>
              <a:rPr lang="ru-RU" dirty="0" err="1">
                <a:solidFill>
                  <a:schemeClr val="bg1"/>
                </a:solidFill>
              </a:rPr>
              <a:t>огляд</a:t>
            </a:r>
            <a:r>
              <a:rPr lang="ru-RU" dirty="0">
                <a:solidFill>
                  <a:schemeClr val="bg1"/>
                </a:solidFill>
              </a:rPr>
              <a:t>». Стоит ли тратить её на обиды и ссоры? «Не ругай» – это призыв, обращённый к каждому из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152052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К2 - 5 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 «Сформулированная экзаменуемым проблема прокомментирована с опорой на исходный текст. Экзаменуемый привёл не менее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 примеров-иллюстраций</a:t>
            </a:r>
            <a:r>
              <a:rPr lang="ru-RU" dirty="0">
                <a:solidFill>
                  <a:schemeClr val="bg1"/>
                </a:solidFill>
              </a:rPr>
              <a:t> из прочитанного текста, важных для понимания проблемы. Дано пояснение к 2 приведённым примерам. Выявлена смысловая связь между ними. Фактических ошибок, связанных с пониманием проблемы исходного текста, в комментарии нет».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0347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к3.  позиция автора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 Таким образом, размышляя над проблемой, Борис Екимов приходит к следующему выводу: люди должны быть добрее, должны научиться прощать чужие промахи и ошибки, так как на свете нет ничего важнее взаимопонимания и любви.</a:t>
            </a:r>
          </a:p>
          <a:p>
            <a:pPr marL="0" indent="45720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191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К3 - 1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«Экзаменуемый верно сформулировал позицию автора (рассказчика) исходного текста по прокомментированной проблеме.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Фактических ошибок, связанных с пониманием позиции автора исходного текста, нет».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53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к4.   Обоснование своего отношения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 позиции автора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Трудно не согласиться с автором. Я тоже считаю, что умение прощать – одно из важнейших душевных качеств человека.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Подтверждением моей позиции могут служить примеры из русской литературы.  Мне вспоминается рассказ Бориса Екимова «Ночь исцеления».  Кирилл, главный герой этого произведения, оказался перед выбором: прикрикнуть на свою  бабушку, которая из-за ночных кошмаров мешает  ему спать или  проявить понимание, сострадание. Мальчик повёл себя, как   душевно чуткий человек, и сделал всё для того, чтобы исцелить душевные раны бабы Дуни, оставшиеся от страшного военного времени. Действительно, чуткость и доброта может творить настоящие чудеса.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Итак, настоящая семья не может существовать без взаимопонимания. Самыми близкими людьми для каждого человека являются его родные, и всегда лучше поддержать родного человека, чем обижать его упрёками.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17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К4 - 1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«Экзаменуемый выразил своё отношение к позиции автора текста по проблеме (согласившись или не согласившись с автором) и обосновал его».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54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К5 – Смысловая цельность, речевая связность и последовательность изложения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 </a:t>
            </a:r>
            <a:r>
              <a:rPr lang="ru-RU" sz="2700" b="1" dirty="0">
                <a:solidFill>
                  <a:schemeClr val="bg1"/>
                </a:solidFill>
              </a:rPr>
              <a:t>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144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К5 –  2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583402"/>
            <a:ext cx="10244200" cy="371974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«Работа экзаменуемого </a:t>
            </a:r>
            <a:r>
              <a:rPr lang="ru-RU" dirty="0" smtClean="0">
                <a:solidFill>
                  <a:schemeClr val="bg1"/>
                </a:solidFill>
              </a:rPr>
              <a:t>характеризуется </a:t>
            </a:r>
            <a:r>
              <a:rPr lang="ru-RU" dirty="0">
                <a:solidFill>
                  <a:schemeClr val="bg1"/>
                </a:solidFill>
              </a:rPr>
              <a:t>смысловой цельностью, речевой связностью и последовательностью изложения: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bg1"/>
                </a:solidFill>
              </a:rPr>
              <a:t>- логические ошибки отсутствуют, последовательность изложения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не нарушена;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- в работе нет нарушений абзацного членения текста».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15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B9B06-36D6-4D31-9EFB-B1737C21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9" y="546928"/>
            <a:ext cx="1042515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 1. Формулировка проблем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исходного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5FF39-892C-476F-B674-86AAE50C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205" y="2695805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90E368-168D-46EB-AE5F-2C28C6650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7" t="31561" r="22146" b="37215"/>
          <a:stretch/>
        </p:blipFill>
        <p:spPr>
          <a:xfrm>
            <a:off x="809261" y="2829640"/>
            <a:ext cx="10573478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43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К6 –  Точность и выразительность речи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 </a:t>
            </a:r>
            <a:r>
              <a:rPr lang="ru-RU" sz="2700" b="1" dirty="0">
                <a:solidFill>
                  <a:schemeClr val="bg1"/>
                </a:solidFill>
              </a:rPr>
              <a:t>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108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К6 –  2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«Работа экзаменуемого характеризуется точностью выражения мысли, разнообразием грамматических форм».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0011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К7 –  соблюдение орфографических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/1/2/</a:t>
            </a:r>
            <a:r>
              <a:rPr lang="ru-RU" sz="2700" b="1" dirty="0">
                <a:solidFill>
                  <a:schemeClr val="bg1"/>
                </a:solidFill>
              </a:rPr>
              <a:t>3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32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К7 –  3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Орфографических ошибок нет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0703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К8 –  соблюдение  пунктуационных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/1/2/</a:t>
            </a:r>
            <a:r>
              <a:rPr lang="ru-RU" sz="2700" b="1" dirty="0">
                <a:solidFill>
                  <a:schemeClr val="bg1"/>
                </a:solidFill>
              </a:rPr>
              <a:t>3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802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К8 –  2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работе допущены </a:t>
            </a:r>
            <a:r>
              <a:rPr lang="ru-RU" b="1" dirty="0">
                <a:solidFill>
                  <a:schemeClr val="bg1"/>
                </a:solidFill>
              </a:rPr>
              <a:t>две</a:t>
            </a:r>
            <a:r>
              <a:rPr lang="ru-RU" dirty="0">
                <a:solidFill>
                  <a:schemeClr val="bg1"/>
                </a:solidFill>
              </a:rPr>
              <a:t> пунктуационные ошибки.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1)Кирилл, главный герой этого произведения, оказался перед выбором: прикрикнуть на свою  бабушку, которая из-за ночных кошмаров мешает  ему спать</a:t>
            </a:r>
            <a:r>
              <a:rPr lang="ru-RU" u="sng" dirty="0">
                <a:solidFill>
                  <a:srgbClr val="FFFF00"/>
                </a:solidFill>
                <a:highlight>
                  <a:srgbClr val="FFFF00"/>
                </a:highlight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или  проявить понимание, сострадание.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2)Мальчик повёл </a:t>
            </a:r>
            <a:r>
              <a:rPr lang="ru-RU" dirty="0" err="1" smtClean="0">
                <a:solidFill>
                  <a:schemeClr val="bg1"/>
                </a:solidFill>
              </a:rPr>
              <a:t>себя</a:t>
            </a:r>
            <a:r>
              <a:rPr lang="ru-RU" dirty="0" err="1" smtClean="0">
                <a:solidFill>
                  <a:schemeClr val="bg1"/>
                </a:solidFill>
                <a:highlight>
                  <a:srgbClr val="FFFF00"/>
                </a:highlight>
              </a:rPr>
              <a:t>,</a:t>
            </a:r>
            <a:r>
              <a:rPr lang="ru-RU" dirty="0" err="1" smtClean="0">
                <a:solidFill>
                  <a:schemeClr val="bg1"/>
                </a:solidFill>
              </a:rPr>
              <a:t>как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душевно чуткий человек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,</a:t>
            </a:r>
            <a:r>
              <a:rPr lang="ru-RU" dirty="0">
                <a:solidFill>
                  <a:schemeClr val="bg1"/>
                </a:solidFill>
              </a:rPr>
              <a:t> и сделал всё для того, чтобы исцелить душевные раны бабы Дуни, оставшиеся от страшного военного времени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2683" y="3819441"/>
            <a:ext cx="105196" cy="1861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205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К9 –  соблюдение   языковых норм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</a:t>
            </a:r>
            <a:r>
              <a:rPr lang="ru-RU" sz="2700" b="1" dirty="0">
                <a:solidFill>
                  <a:schemeClr val="bg1"/>
                </a:solidFill>
              </a:rPr>
              <a:t>2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0999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К9 – 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работе допущена одна  грамматическая ошибка.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Действительно,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чуткость и доброта может</a:t>
            </a:r>
            <a:r>
              <a:rPr lang="ru-RU" dirty="0">
                <a:solidFill>
                  <a:schemeClr val="bg1"/>
                </a:solidFill>
              </a:rPr>
              <a:t> творить настоящие чудеса.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8383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К10 –  соблюдение   речевых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</a:t>
            </a:r>
            <a:r>
              <a:rPr lang="ru-RU" sz="2700" b="1" dirty="0">
                <a:solidFill>
                  <a:schemeClr val="bg1"/>
                </a:solidFill>
              </a:rPr>
              <a:t>2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48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К10 –  2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работе допущено не более одной  речевой ошибки.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Действительно, чуткость и доброта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может</a:t>
            </a:r>
            <a:r>
              <a:rPr lang="ru-RU" dirty="0">
                <a:solidFill>
                  <a:schemeClr val="bg1"/>
                </a:solidFill>
              </a:rPr>
              <a:t> творить настоящие чудеса.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Итак, настоящая семья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не может </a:t>
            </a:r>
            <a:r>
              <a:rPr lang="ru-RU" dirty="0">
                <a:solidFill>
                  <a:schemeClr val="bg1"/>
                </a:solidFill>
              </a:rPr>
              <a:t>существовать без взаимопонимания.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168E5-0379-4702-8ED7-BB9B346B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BDCD64E-3EE2-4FA9-8EA8-75A56E7AE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81" t="19649" r="17511" b="49256"/>
          <a:stretch/>
        </p:blipFill>
        <p:spPr>
          <a:xfrm>
            <a:off x="1205696" y="468891"/>
            <a:ext cx="10125919" cy="58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91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К11 –  соблюдение   этических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 </a:t>
            </a:r>
            <a:r>
              <a:rPr lang="ru-RU" sz="2700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576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К11 – 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Этические ошибки в работе </a:t>
            </a:r>
            <a:r>
              <a:rPr lang="ru-RU" sz="2800" dirty="0" smtClean="0">
                <a:solidFill>
                  <a:schemeClr val="bg1"/>
                </a:solidFill>
              </a:rPr>
              <a:t>отсутствуют. 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880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К12 –  соблюдение   фактологической точности в фоновом материале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 </a:t>
            </a:r>
            <a:r>
              <a:rPr lang="ru-RU" sz="2700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654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К12 –  0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</a:rPr>
              <a:t>В работе допущена фактическая ошибка: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</a:rPr>
              <a:t>Мне вспоминается рассказ Бориса Екимова «Ночь исцеления».  </a:t>
            </a:r>
            <a:r>
              <a:rPr lang="ru-RU" sz="2100" dirty="0">
                <a:solidFill>
                  <a:schemeClr val="bg1"/>
                </a:solidFill>
                <a:highlight>
                  <a:srgbClr val="FFFF00"/>
                </a:highlight>
              </a:rPr>
              <a:t>Кирилл</a:t>
            </a:r>
            <a:r>
              <a:rPr lang="ru-RU" sz="2100" dirty="0">
                <a:solidFill>
                  <a:schemeClr val="bg1"/>
                </a:solidFill>
              </a:rPr>
              <a:t>, главный герой этого произведения, оказался перед выбором: прикрикнуть на свою  бабушку, которая из-за ночных кошмаров мешает  ему спать или  проявить понимание, сострадание.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028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всего за сочинение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0" b="1" dirty="0">
                <a:solidFill>
                  <a:schemeClr val="bg1"/>
                </a:solidFill>
              </a:rPr>
              <a:t>21 балл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263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4EA77-E298-4A98-B3BA-B7E6F59B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057769" cy="4898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сочинения № 2</a:t>
            </a:r>
          </a:p>
        </p:txBody>
      </p:sp>
    </p:spTree>
    <p:extLst>
      <p:ext uri="{BB962C8B-B14F-4D97-AF65-F5344CB8AC3E}">
        <p14:creationId xmlns:p14="http://schemas.microsoft.com/office/powerpoint/2010/main" xmlns="" val="1435052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К1. Формулирование проблемы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2422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К1 - 1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«Экзаменуемый  верно сформулировал одну из проблем исходного текста. Фактических ошибок, связанных с пониманием и формулировкой проблемы, нет».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667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к2. комментарий к проблеме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/1/2/3/4/5</a:t>
            </a:r>
            <a:r>
              <a:rPr lang="ru-RU" b="1" dirty="0">
                <a:solidFill>
                  <a:schemeClr val="bg1"/>
                </a:solidFill>
              </a:rPr>
              <a:t>   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 В начале третьеклассник Петя просит маму не ругаться на него за опоздание, и она его прощает. Этот пример показывает, как важно уметь прощать. Второй случай произошел через много лет. Они никак не могли забрать мать из деревни на зиму: «Мать наша стоит, маленькая, виноватая, голову подняла и попросила робко: − Не ругайте меня пожалуйста». И Петр вспомнил тот старый случай,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261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К2 - 4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«Сформулированная экзаменуемым проблема прокомментирована с опорой на исходный текст. Экзаменуемый привёл не менее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 примеров-иллюстраций</a:t>
            </a:r>
            <a:r>
              <a:rPr lang="ru-RU" dirty="0">
                <a:solidFill>
                  <a:schemeClr val="bg1"/>
                </a:solidFill>
              </a:rPr>
              <a:t> из прочитанного текста, важных для понимания проблемы. 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Дано пояснение к 2 приведённым примерам, </a:t>
            </a:r>
            <a:r>
              <a:rPr lang="ru-RU" b="1" dirty="0">
                <a:solidFill>
                  <a:schemeClr val="bg1"/>
                </a:solidFill>
              </a:rPr>
              <a:t>но не выявлена смысловая связь между ними.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Допущены фактические ошибки,  не влияющие на понимание проблемы исходного  текста».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И Петр вспомнил тот старый случай, когда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мама его простила</a:t>
            </a:r>
            <a:r>
              <a:rPr lang="ru-RU" dirty="0">
                <a:solidFill>
                  <a:schemeClr val="bg1"/>
                </a:solidFill>
              </a:rPr>
              <a:t> и не стала ругать.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62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168E5-0379-4702-8ED7-BB9B346B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BDCD64E-3EE2-4FA9-8EA8-75A56E7AE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81" t="50749" r="18134" b="10146"/>
          <a:stretch/>
        </p:blipFill>
        <p:spPr>
          <a:xfrm>
            <a:off x="1772239" y="253640"/>
            <a:ext cx="8333295" cy="62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7326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к3.  позиция автора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solidFill>
                  <a:schemeClr val="bg1"/>
                </a:solidFill>
              </a:rPr>
              <a:t> Позиция автора не выражена прямо, но, мне кажется, что писатель хочет, чтобы мы научились прощать.</a:t>
            </a:r>
          </a:p>
          <a:p>
            <a:pPr marL="0" indent="45720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704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К3 - 1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«Экзаменуемый верно сформулировал позицию автора (рассказчика) исходного текста по прокомментированной проблеме.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Фактических ошибок, связанных с пониманием позиции автора исходного текста, нет».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43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к4.   Обоснование своего отношения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 позиции автора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/1</a:t>
            </a:r>
            <a:r>
              <a:rPr lang="ru-RU" b="1" dirty="0">
                <a:solidFill>
                  <a:schemeClr val="bg1"/>
                </a:solidFill>
              </a:rPr>
              <a:t>  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Позиция автора не выражена прямо, но, мне кажется, что писатель хочет, чтобы мы научились прощать. Я полностью согласен с Екимовым. А в пример могу привести свою бабушку. Она всегда прощала нам с братом все наши шалости, жалела и очень любила. Когда ее не стало, мы поняли как нам ее 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Каждый должен уметь прощать.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60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К4 - 1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«Экзаменуемый выразил своё отношение к позиции автора текста по проблеме (согласившись или не согласившись с автором) и обосновал его».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49206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К5 – Смысловая цельность, речевая связность и последовательность изложения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 </a:t>
            </a:r>
            <a:r>
              <a:rPr lang="ru-RU" sz="2700" b="1" dirty="0">
                <a:solidFill>
                  <a:schemeClr val="bg1"/>
                </a:solidFill>
              </a:rPr>
              <a:t>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497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К5 –  0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583402"/>
            <a:ext cx="10244200" cy="37197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«В работе экзаменуемого просматривается коммуникативный замысел,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но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допущено более одной логической ошибки,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и/или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имеются два случая нарушения абзацного членения текста».</a:t>
            </a:r>
          </a:p>
          <a:p>
            <a:endParaRPr lang="ru-RU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352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805FAC-5C47-4278-A82A-B58C9158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3594" cy="572387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В начале </a:t>
            </a:r>
            <a:r>
              <a:rPr lang="ru-RU" dirty="0">
                <a:solidFill>
                  <a:schemeClr val="bg1"/>
                </a:solidFill>
              </a:rPr>
              <a:t>третьеклассник Петя просит маму не ругаться на него за опоздание, и она его прощает. Этот пример показывает, как важно уметь прощать. Второй случай произошел через много лет. Они никак не могли забрать мать из деревни на зиму: «Мать наша стоит, маленькая, виноватая, голову подняла и попросила робко: − Не ругайте меня пожалуйста». И Петр вспомнил тот старый случай,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Позиция автора не выражена прямо, но, мне кажется, что писатель хочет, чтобы мы научились прощать.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 полностью согласен с Екимовым. А в пример могу привести свою бабушку. Она всегда прощала нам с братом все наши шалости, жалела и очень любила. Когда ее не стало, мы поняли как нам ее 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Каждый</a:t>
            </a:r>
            <a:r>
              <a:rPr lang="ru-RU" dirty="0">
                <a:solidFill>
                  <a:schemeClr val="bg1"/>
                </a:solidFill>
              </a:rPr>
              <a:t> должен уметь прощать.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450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К6 –  Точность и выразительность речи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 </a:t>
            </a:r>
            <a:r>
              <a:rPr lang="ru-RU" sz="2700" b="1" dirty="0">
                <a:solidFill>
                  <a:schemeClr val="bg1"/>
                </a:solidFill>
              </a:rPr>
              <a:t>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668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К6 – 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«Работа экзаменуемого характеризуется разнообразием грамматического строя речи,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но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есть нарушения точности выражения мысли».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</a:rPr>
              <a:t> Обязательно смотрим на критерий К10!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772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805FAC-5C47-4278-A82A-B58C9158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3594" cy="572387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начале третьеклассник Петя просит маму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не ругаться </a:t>
            </a:r>
            <a:r>
              <a:rPr lang="ru-RU" dirty="0">
                <a:solidFill>
                  <a:schemeClr val="bg1"/>
                </a:solidFill>
              </a:rPr>
              <a:t>на него за опоздание, и она его прощает. Этот пример показывает, как важно уметь прощать. Второй случай произошел через много лет.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Они </a:t>
            </a:r>
            <a:r>
              <a:rPr lang="ru-RU" dirty="0">
                <a:solidFill>
                  <a:schemeClr val="bg1"/>
                </a:solidFill>
              </a:rPr>
              <a:t>никак не могли забрать мать из деревни на зиму: «Мать наша стоит, маленькая, виноватая, голову подняла и попросила робко: − Не ругайте меня пожалуйста». И Петр вспомнил тот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старый случай</a:t>
            </a:r>
            <a:r>
              <a:rPr lang="ru-RU" dirty="0">
                <a:solidFill>
                  <a:schemeClr val="bg1"/>
                </a:solidFill>
              </a:rPr>
              <a:t>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Позиция автора не выражена прямо, но, мне кажется, что писатель хочет, чтобы мы научились прощать. Я полностью согласен с Екимовым. А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в пример могу привести свою бабушку</a:t>
            </a:r>
            <a:r>
              <a:rPr lang="ru-RU" dirty="0">
                <a:solidFill>
                  <a:schemeClr val="bg1"/>
                </a:solidFill>
              </a:rPr>
              <a:t>. Она всегда прощала нам с братом все наши шалости, жалела и очень любила. Когда ее не стало, мы поняли как нам ее 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Каждый должен уметь прощать.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42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 баллов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77325927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4018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К7 –  соблюдение орфографических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/1/2/</a:t>
            </a:r>
            <a:r>
              <a:rPr lang="ru-RU" sz="2700" b="1" dirty="0">
                <a:solidFill>
                  <a:schemeClr val="bg1"/>
                </a:solidFill>
              </a:rPr>
              <a:t>3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3160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683582"/>
            <a:ext cx="10244200" cy="5619564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>Внимание: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bg1"/>
                </a:solidFill>
              </a:rPr>
              <a:t>объем работы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bg1"/>
                </a:solidFill>
              </a:rPr>
              <a:t>146 слов</a:t>
            </a:r>
            <a:r>
              <a:rPr lang="ru-RU" sz="5400" dirty="0">
                <a:solidFill>
                  <a:schemeClr val="bg1"/>
                </a:solidFill>
              </a:rPr>
              <a:t>!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8297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К7 – 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Допущено не более двух орфографических </a:t>
            </a:r>
            <a:r>
              <a:rPr lang="ru-RU" sz="3200" dirty="0" smtClean="0">
                <a:solidFill>
                  <a:schemeClr val="bg1"/>
                </a:solidFill>
              </a:rPr>
              <a:t>ошибок. </a:t>
            </a:r>
            <a:endParaRPr lang="ru-RU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600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173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805FAC-5C47-4278-A82A-B58C9158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3594" cy="572387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В начале </a:t>
            </a:r>
            <a:r>
              <a:rPr lang="ru-RU" dirty="0">
                <a:solidFill>
                  <a:schemeClr val="bg1"/>
                </a:solidFill>
              </a:rPr>
              <a:t>третьеклассник Петя просит маму не ругаться на него за опоздание, и она его прощает. Этот пример показывает, как важно уметь прощать. Второй случай произошел через много лет. Они никак не могли забрать мать из деревни на зиму: «Мать наша стоит, маленькая, виноватая, голову подняла и попросила робко: − Не ругайте меня пожалуйста». И Петр вспомнил тот старый случай,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Позиция автора не выражена прямо, но, мне кажется, что писатель хочет, чтобы мы научились прощать. Я полностью согласен с Екимовым. А в пример могу привести свою бабушку. Она всегда прощала нам с братом все наши шалости, жалела и очень любила. Когда ее не стало, мы поняли как нам ее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Каждый должен уметь прощать.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8413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К8 –  соблюдение  пунктуационных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/1/2/</a:t>
            </a:r>
            <a:r>
              <a:rPr lang="ru-RU" sz="2700" b="1" dirty="0">
                <a:solidFill>
                  <a:schemeClr val="bg1"/>
                </a:solidFill>
              </a:rPr>
              <a:t>3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46760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К8 –  1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В работе допущены три пунктуационные ошибки.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2651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805FAC-5C47-4278-A82A-B58C9158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3594" cy="572387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начале третьеклассник Петя просит маму не ругаться на него за опоздание, и она его прощает. Этот пример показывает, как важно уметь прощать. Второй случай произошел через много лет. Они никак не могли забрать мать из деревни на зиму: «Мать наша стоит, маленькая, виноватая, голову подняла и попросила робко: − Не ругайте меня</a:t>
            </a:r>
            <a:r>
              <a:rPr lang="ru-RU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пожалуйста». И Петр вспомнил тот старый случай,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Позиция автора не выражена прямо, но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мне кажется, что писатель хочет, чтобы мы научились прощать. Я полностью согласен с Екимовым. А в пример могу привести свою бабушку. Она всегда прощала нам с братом все наши шалости, жалела и очень любила. Когда ее не стало, мы поняли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ru-RU" dirty="0" smtClean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нам </a:t>
            </a:r>
            <a:r>
              <a:rPr lang="ru-RU" dirty="0">
                <a:solidFill>
                  <a:schemeClr val="bg1"/>
                </a:solidFill>
              </a:rPr>
              <a:t>ее 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Каждый должен уметь прощать.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91441" y="2985961"/>
            <a:ext cx="105196" cy="1861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8308" y="4829596"/>
            <a:ext cx="105196" cy="1861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2607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К9 –  соблюдение   языковых норм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</a:t>
            </a:r>
            <a:r>
              <a:rPr lang="ru-RU" sz="2700" b="1" dirty="0">
                <a:solidFill>
                  <a:schemeClr val="bg1"/>
                </a:solidFill>
              </a:rPr>
              <a:t>2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202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К9 –  0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работе допущена одна  грамматическая ошибка.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начале третьеклассник Петя просит маму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не ругаться на него</a:t>
            </a:r>
            <a:r>
              <a:rPr lang="ru-RU" dirty="0">
                <a:solidFill>
                  <a:schemeClr val="bg1"/>
                </a:solidFill>
              </a:rPr>
              <a:t> за опоздание, и она его прощает.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41381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К10 –  соблюдение   речевых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/1/</a:t>
            </a:r>
            <a:r>
              <a:rPr lang="ru-RU" sz="2700" b="1" dirty="0">
                <a:solidFill>
                  <a:schemeClr val="bg1"/>
                </a:solidFill>
              </a:rPr>
              <a:t>2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  балла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20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/>
              <a:t>   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16421479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61109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К10 –  </a:t>
            </a:r>
            <a:r>
              <a:rPr lang="ru-RU" sz="3200" b="1" dirty="0" smtClean="0">
                <a:solidFill>
                  <a:schemeClr val="bg1"/>
                </a:solidFill>
              </a:rPr>
              <a:t>0 баллов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В работе допущены четыре  речевых ошибки.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</a:rPr>
              <a:t>(Связь с критерием К 6!)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5256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805FAC-5C47-4278-A82A-B58C9158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3594" cy="572387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Почему важно уметь прощать? Над этим вопросом предлагает задуматься Борис Екимов.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В начале третьеклассник Петя просит маму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не ругаться </a:t>
            </a:r>
            <a:r>
              <a:rPr lang="ru-RU" dirty="0">
                <a:solidFill>
                  <a:schemeClr val="bg1"/>
                </a:solidFill>
              </a:rPr>
              <a:t>на него за опоздание, и она его прощает. Этот пример показывает, как важно уметь прощать. Второй случай произошел через много лет.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Они </a:t>
            </a:r>
            <a:r>
              <a:rPr lang="ru-RU" dirty="0">
                <a:solidFill>
                  <a:schemeClr val="bg1"/>
                </a:solidFill>
              </a:rPr>
              <a:t>никак не могли забрать мать из деревни на зиму: «Мать наша стоит, маленькая, виноватая, голову подняла и попросила робко: − Не ругайте меня пожалуйста». И Петр вспомнил тот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старый случай</a:t>
            </a:r>
            <a:r>
              <a:rPr lang="ru-RU" dirty="0">
                <a:solidFill>
                  <a:schemeClr val="bg1"/>
                </a:solidFill>
              </a:rPr>
              <a:t>, когда мама его простила и не стала ругать. Этот пример показывает, что добро всегда возвращается к тем, кто его сделал.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Позиция автора не выражена прямо, но, мне кажется, что писатель хочет, чтобы мы научились прощать. Я полностью согласен с Екимовым. А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</a:rPr>
              <a:t>в пример могу привести свою бабушку</a:t>
            </a:r>
            <a:r>
              <a:rPr lang="ru-RU" dirty="0">
                <a:solidFill>
                  <a:schemeClr val="bg1"/>
                </a:solidFill>
              </a:rPr>
              <a:t>. Она всегда прощала нам с братом все наши шалости, жалела и очень любила. Когда ее не стало, мы поняли как нам ее не достает.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Каждый должен уметь прощать.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4276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К11 –  соблюдение   этических норм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 </a:t>
            </a:r>
            <a:r>
              <a:rPr lang="ru-RU" sz="2700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1942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К11 –  0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Этические ошибки в работе отсутствуют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НО</a:t>
            </a:r>
            <a:endParaRPr lang="ru-RU" sz="2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 Так как в работе менее 150 слов, высший балл по критериям К7-К12 не ставится.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94468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К12 –  соблюдение   фактологической точности в фоновом материале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0</a:t>
            </a:r>
            <a:r>
              <a:rPr lang="en-US" sz="2700" b="1" dirty="0">
                <a:solidFill>
                  <a:schemeClr val="bg1"/>
                </a:solidFill>
              </a:rPr>
              <a:t>/1 </a:t>
            </a:r>
            <a:r>
              <a:rPr lang="ru-RU" sz="2700" b="1" dirty="0">
                <a:solidFill>
                  <a:schemeClr val="bg1"/>
                </a:solidFill>
              </a:rPr>
              <a:t>  балл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254928"/>
            <a:ext cx="10244200" cy="4048217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???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618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К12 –  0 баллов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В работе допущена фактическая ошибка при комментировании: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«В начале третьеклассник Петя просит </a:t>
            </a:r>
            <a:r>
              <a:rPr lang="ru-RU" sz="2600" dirty="0">
                <a:solidFill>
                  <a:schemeClr val="bg1"/>
                </a:solidFill>
                <a:highlight>
                  <a:srgbClr val="FFFF00"/>
                </a:highlight>
              </a:rPr>
              <a:t>маму</a:t>
            </a:r>
            <a:r>
              <a:rPr lang="ru-RU" sz="2600" dirty="0">
                <a:solidFill>
                  <a:schemeClr val="bg1"/>
                </a:solidFill>
              </a:rPr>
              <a:t> не ругаться на него за опоздание, и она его прощает.».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 «</a:t>
            </a:r>
            <a:r>
              <a:rPr lang="ru-RU" sz="2800" dirty="0">
                <a:solidFill>
                  <a:schemeClr val="bg1"/>
                </a:solidFill>
              </a:rPr>
              <a:t>И Петр вспомнил тот старый случай, когда мама его простила и не стала ругать.»</a:t>
            </a:r>
            <a:endParaRPr lang="ru-RU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Так как в работе менее 150 слов, высший балл по критериям К7-К12 не ставится.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38200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399BC-2A71-4539-A83F-C8524B47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21" y="492380"/>
            <a:ext cx="10173178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всего  за сочинение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306F24-7958-40CE-9F5E-77D64236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20" y="2104008"/>
            <a:ext cx="10244200" cy="4199137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600" b="1" dirty="0">
                <a:solidFill>
                  <a:schemeClr val="bg1"/>
                </a:solidFill>
              </a:rPr>
              <a:t>10 баллов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95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</a:rPr>
              <a:t> 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8994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66FE8A-1AC6-4F27-BABE-C696875F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595618"/>
            <a:ext cx="10531869" cy="590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</a:rPr>
              <a:t>Контактная информация</a:t>
            </a: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anarushevich@yandex.ru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97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noFill/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     4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19840898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26919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3414</Words>
  <Application>Microsoft Office PowerPoint</Application>
  <PresentationFormat>Произвольный</PresentationFormat>
  <Paragraphs>483</Paragraphs>
  <Slides>87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Сектор</vt:lpstr>
      <vt:lpstr>Вебинар 5   поработаем экспертами  </vt:lpstr>
      <vt:lpstr>Слайд 2</vt:lpstr>
      <vt:lpstr>Слайд 3</vt:lpstr>
      <vt:lpstr>К 1. Формулировка проблем  исходного текста</vt:lpstr>
      <vt:lpstr>Слайд 5</vt:lpstr>
      <vt:lpstr>Слайд 6</vt:lpstr>
      <vt:lpstr>      5 баллов</vt:lpstr>
      <vt:lpstr>      4 балла</vt:lpstr>
      <vt:lpstr>      4 балла</vt:lpstr>
      <vt:lpstr>      3 балла</vt:lpstr>
      <vt:lpstr>      3 балла</vt:lpstr>
      <vt:lpstr>      2 балла</vt:lpstr>
      <vt:lpstr>      1 балл</vt:lpstr>
      <vt:lpstr>К3. Отражение позиции автора исходного текста</vt:lpstr>
      <vt:lpstr>К4. Отношение к позиции автора по проблеме исходного текста</vt:lpstr>
      <vt:lpstr>Слайд 16</vt:lpstr>
      <vt:lpstr>Логические ошибки</vt:lpstr>
      <vt:lpstr>Логические ошибки</vt:lpstr>
      <vt:lpstr> Типичные ошибки в абзацном членении</vt:lpstr>
      <vt:lpstr>  </vt:lpstr>
      <vt:lpstr>К6.  точность и выразительность речи</vt:lpstr>
      <vt:lpstr>Грамотность</vt:lpstr>
      <vt:lpstr>Грамотность</vt:lpstr>
      <vt:lpstr> негрубые ошибки (2=1)</vt:lpstr>
      <vt:lpstr>  однотипные ошибки </vt:lpstr>
      <vt:lpstr>   от 70 до 150 слов</vt:lpstr>
      <vt:lpstr>     </vt:lpstr>
      <vt:lpstr>Слайд 28</vt:lpstr>
      <vt:lpstr>Слайд 29</vt:lpstr>
      <vt:lpstr>К1. Формулирование проблемы 0/1  балл</vt:lpstr>
      <vt:lpstr> К1 - 1 балл</vt:lpstr>
      <vt:lpstr>  к2. комментарий к проблеме 0/1/2/3/4/5    баллов</vt:lpstr>
      <vt:lpstr> К2 - 5  баллов</vt:lpstr>
      <vt:lpstr>  к3.  позиция автора 0/1    балл</vt:lpstr>
      <vt:lpstr> К3 - 1 балл</vt:lpstr>
      <vt:lpstr>  к4.   Обоснование своего отношения  к позиции автора 0/1    балл</vt:lpstr>
      <vt:lpstr> К4 - 1 балл</vt:lpstr>
      <vt:lpstr> К5 – Смысловая цельность, речевая связность и последовательность изложения 0/1/2 балла</vt:lpstr>
      <vt:lpstr> К5 –  2 балла</vt:lpstr>
      <vt:lpstr> К6 –  Точность и выразительность речи 0/1/2 балла</vt:lpstr>
      <vt:lpstr> К6 –  2 балла</vt:lpstr>
      <vt:lpstr> К7 –  соблюдение орфографических норм 0/1/2/3   балла</vt:lpstr>
      <vt:lpstr> К7 –  3 балла</vt:lpstr>
      <vt:lpstr> К8 –  соблюдение  пунктуационных норм 0/1/2/3   балла</vt:lpstr>
      <vt:lpstr> К8 –  2 балла</vt:lpstr>
      <vt:lpstr> К9 –  соблюдение   языковых норм норм 0/1/2   балла</vt:lpstr>
      <vt:lpstr> К9 –  1 балл</vt:lpstr>
      <vt:lpstr> К10 –  соблюдение   речевых норм 0/1/2   балла</vt:lpstr>
      <vt:lpstr> К10 –  2 балла</vt:lpstr>
      <vt:lpstr> К11 –  соблюдение   этических норм 0/1   балл</vt:lpstr>
      <vt:lpstr> К11 –  1 балл</vt:lpstr>
      <vt:lpstr> К12 –  соблюдение   фактологической точности в фоновом материале 0/1   балл</vt:lpstr>
      <vt:lpstr> К12 –  0 баллов</vt:lpstr>
      <vt:lpstr> всего за сочинение</vt:lpstr>
      <vt:lpstr>Слайд 55</vt:lpstr>
      <vt:lpstr>К1. Формулирование проблемы 0/1  балл</vt:lpstr>
      <vt:lpstr> К1 - 1 балл</vt:lpstr>
      <vt:lpstr>  к2. комментарий к проблеме 0/1/2/3/4/5    баллов</vt:lpstr>
      <vt:lpstr> К2 - 4  балла</vt:lpstr>
      <vt:lpstr>  к3.  позиция автора 0/1    балл</vt:lpstr>
      <vt:lpstr> К3 - 1 балл</vt:lpstr>
      <vt:lpstr>  к4.   Обоснование своего отношения  к позиции автора 0/1    балл</vt:lpstr>
      <vt:lpstr> К4 - 1 балл</vt:lpstr>
      <vt:lpstr> К5 – Смысловая цельность, речевая связность и последовательность изложения 0/1/2 балла</vt:lpstr>
      <vt:lpstr> К5 –  0 баллов</vt:lpstr>
      <vt:lpstr>Слайд 66</vt:lpstr>
      <vt:lpstr> К6 –  Точность и выразительность речи 0/1/2 балла</vt:lpstr>
      <vt:lpstr> К6 –  1 балл</vt:lpstr>
      <vt:lpstr>Слайд 69</vt:lpstr>
      <vt:lpstr> К7 –  соблюдение орфографических норм 0/1/2/3   балла</vt:lpstr>
      <vt:lpstr>  </vt:lpstr>
      <vt:lpstr> К7 –  1 балл</vt:lpstr>
      <vt:lpstr>Слайд 73</vt:lpstr>
      <vt:lpstr> К8 –  соблюдение  пунктуационных норм 0/1/2/3   балла</vt:lpstr>
      <vt:lpstr> К8 –  1 балл</vt:lpstr>
      <vt:lpstr>Слайд 76</vt:lpstr>
      <vt:lpstr> К9 –  соблюдение   языковых норм норм 0/1/2   балла</vt:lpstr>
      <vt:lpstr> К9 –  0 баллов</vt:lpstr>
      <vt:lpstr> К10 –  соблюдение   речевых норм 0/1/2   балла</vt:lpstr>
      <vt:lpstr> К10 –  0 баллов</vt:lpstr>
      <vt:lpstr>Слайд 81</vt:lpstr>
      <vt:lpstr> К11 –  соблюдение   этических норм 0/1   балл</vt:lpstr>
      <vt:lpstr> К11 –  0 баллов</vt:lpstr>
      <vt:lpstr> К12 –  соблюдение   фактологической точности в фоновом материале 0/1   балл</vt:lpstr>
      <vt:lpstr> К12 –  0 баллов</vt:lpstr>
      <vt:lpstr> всего  за сочинение</vt:lpstr>
      <vt:lpstr>Слайд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5   поработаем экспертами  </dc:title>
  <dc:creator>Андрей Нарушевич</dc:creator>
  <cp:lastModifiedBy>narush</cp:lastModifiedBy>
  <cp:revision>39</cp:revision>
  <dcterms:created xsi:type="dcterms:W3CDTF">2019-03-12T19:51:03Z</dcterms:created>
  <dcterms:modified xsi:type="dcterms:W3CDTF">2019-03-15T12:05:20Z</dcterms:modified>
</cp:coreProperties>
</file>