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87" r:id="rId3"/>
    <p:sldId id="289" r:id="rId4"/>
    <p:sldId id="262" r:id="rId5"/>
    <p:sldId id="261" r:id="rId6"/>
    <p:sldId id="257" r:id="rId7"/>
    <p:sldId id="281" r:id="rId8"/>
    <p:sldId id="283" r:id="rId9"/>
    <p:sldId id="284" r:id="rId10"/>
    <p:sldId id="286" r:id="rId11"/>
    <p:sldId id="285" r:id="rId12"/>
    <p:sldId id="276" r:id="rId13"/>
    <p:sldId id="264" r:id="rId14"/>
    <p:sldId id="265" r:id="rId15"/>
    <p:sldId id="270" r:id="rId16"/>
    <p:sldId id="266" r:id="rId17"/>
    <p:sldId id="267" r:id="rId18"/>
    <p:sldId id="277" r:id="rId19"/>
    <p:sldId id="269" r:id="rId20"/>
    <p:sldId id="278" r:id="rId21"/>
    <p:sldId id="271" r:id="rId22"/>
    <p:sldId id="272" r:id="rId23"/>
    <p:sldId id="273" r:id="rId24"/>
    <p:sldId id="274" r:id="rId25"/>
    <p:sldId id="275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22363-9DBC-498C-8E1A-F5D36D6A59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ABE1-832B-4025-B16A-F179DFC28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0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6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0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2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8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6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5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46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3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2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A008A9-74A5-435B-99E7-1E6AC8EB63F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1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365104"/>
            <a:ext cx="5328592" cy="136815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Электронная система «Аттестация». Личный кабинет специалиста по аттестации.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43711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 оценки профессионального мастерства и квалификации педагогов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6632"/>
            <a:ext cx="7560840" cy="66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4800074" y="5361166"/>
            <a:ext cx="4079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onitoring\Pictures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20100" r="49329" b="30194"/>
          <a:stretch/>
        </p:blipFill>
        <p:spPr bwMode="auto">
          <a:xfrm>
            <a:off x="39155" y="332656"/>
            <a:ext cx="9059504" cy="60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>
            <a:off x="2699792" y="487463"/>
            <a:ext cx="864096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Сведения печатаем самостоятельно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995364" y="3068960"/>
            <a:ext cx="792088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2195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Сведения выбираем из выпадающего списка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5652120" y="567340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80112" y="4365104"/>
            <a:ext cx="122413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64288" y="2461519"/>
            <a:ext cx="1934372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Культура, спорт, подведомственные, частные и т.п. выбирают свое направление, а не муниципалитет</a:t>
            </a:r>
            <a:endParaRPr lang="ru-RU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flipH="1" flipV="1">
            <a:off x="6588226" y="3093937"/>
            <a:ext cx="576062" cy="10624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47398" y="860781"/>
            <a:ext cx="13681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Записываем с заглавной буквы!!!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14728" y="4932489"/>
            <a:ext cx="30963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указывают, только учителя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250960" cy="5203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 rot="12905737">
            <a:off x="2398688" y="3457976"/>
            <a:ext cx="360040" cy="819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101" y="4606519"/>
            <a:ext cx="3767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На этой странице Вы можете посмотреть количество аттестуемых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5" y="4444155"/>
            <a:ext cx="1800200" cy="28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7272808" cy="548790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5400000">
            <a:off x="6876256" y="3933056"/>
            <a:ext cx="540060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4797152"/>
            <a:ext cx="705678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Обратите внимание, что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росматривать свой личный кабинет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необходимо ежемесячно (15 числа), т.к. Вы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можете быть экспертом не только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воего муниципалитета.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3820"/>
            <a:ext cx="8928992" cy="5203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792088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4287018" y="4031992"/>
            <a:ext cx="275751" cy="610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66070"/>
            <a:ext cx="220523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77762" y="4743329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По кнопке «Перейти» переходим в раздел «Аттестация педагогических работников»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9" t="32649" r="35222" b="32695"/>
          <a:stretch/>
        </p:blipFill>
        <p:spPr bwMode="auto">
          <a:xfrm>
            <a:off x="424816" y="404664"/>
            <a:ext cx="8054849" cy="50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2591780" y="4329100"/>
            <a:ext cx="72008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9809" r="52556" b="67529"/>
          <a:stretch/>
        </p:blipFill>
        <p:spPr bwMode="auto">
          <a:xfrm>
            <a:off x="94860" y="596800"/>
            <a:ext cx="9017092" cy="26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3059832" y="285293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1965841">
            <a:off x="7811745" y="2898143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64088" y="4005064"/>
            <a:ext cx="3653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Вверху скачиваем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актуальный</a:t>
            </a:r>
            <a:r>
              <a:rPr lang="ru-RU" sz="2200" b="1" dirty="0" smtClean="0">
                <a:solidFill>
                  <a:srgbClr val="FF0000"/>
                </a:solidFill>
              </a:rPr>
              <a:t> шаблон для заполнения итогового заключения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41453" r="61182" b="28623"/>
          <a:stretch/>
        </p:blipFill>
        <p:spPr bwMode="auto">
          <a:xfrm>
            <a:off x="114252" y="223766"/>
            <a:ext cx="8915496" cy="4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2426" y="2134166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 Иван Иванович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9444900">
            <a:off x="611560" y="327774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84775" y="4939652"/>
            <a:ext cx="5082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 таблице обращаем внимание на период аттестации педагогов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20486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нглийского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17" y="2749477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202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535492"/>
            <a:ext cx="361669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Сверяйте должность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указанную педагогом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 записью в трудовой книжке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211960" y="2574196"/>
            <a:ext cx="1224136" cy="961296"/>
          </a:xfrm>
          <a:prstGeom prst="straightConnector1">
            <a:avLst/>
          </a:prstGeom>
          <a:ln w="508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1453" r="25382" b="29121"/>
          <a:stretch/>
        </p:blipFill>
        <p:spPr bwMode="auto">
          <a:xfrm>
            <a:off x="62888" y="173724"/>
            <a:ext cx="8973608" cy="41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395536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7443" y="4469499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Обращаем внимание на заявленную категорию и выбранную педагогом форму аттестации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2267744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1453" r="25382" b="29121"/>
          <a:stretch/>
        </p:blipFill>
        <p:spPr bwMode="auto">
          <a:xfrm>
            <a:off x="62888" y="173724"/>
            <a:ext cx="8973608" cy="41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189652" y="267578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3330966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 итоговое заключение вносим информацию о дате назначения на должность (сверяем с данными в трудовой книжке)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5"/>
            <a:ext cx="8852279" cy="5616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21" y="404664"/>
            <a:ext cx="885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Презентации будут размещены на сайте ТОИПКРО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1547664" y="3356992"/>
            <a:ext cx="115212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644008" y="4869160"/>
            <a:ext cx="115212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8" t="42137" r="1001" b="28978"/>
          <a:stretch/>
        </p:blipFill>
        <p:spPr bwMode="auto">
          <a:xfrm>
            <a:off x="179511" y="116632"/>
            <a:ext cx="879146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2195736" y="3172114"/>
            <a:ext cx="360040" cy="68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1006" y="4077072"/>
            <a:ext cx="3589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У вас есть возможность посмотреть заявление аттестуемого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35" y="0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8" t="42137" r="1001" b="28839"/>
          <a:stretch/>
        </p:blipFill>
        <p:spPr bwMode="auto">
          <a:xfrm>
            <a:off x="36587" y="116632"/>
            <a:ext cx="8629178" cy="36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8472" y="3718679"/>
            <a:ext cx="9107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При дистанционной форме аттестации, а также при очной форме аттестации для экспертов из отдаленных муниципалитетов, загружаем итоговое заключение (</a:t>
            </a:r>
            <a:r>
              <a:rPr lang="ru-RU" sz="2200" b="1" u="sng" dirty="0" smtClean="0">
                <a:solidFill>
                  <a:srgbClr val="0070C0"/>
                </a:solidFill>
              </a:rPr>
              <a:t>с подписями экспертов ) обязательно</a:t>
            </a:r>
            <a:r>
              <a:rPr lang="ru-RU" sz="2200" b="1" dirty="0" smtClean="0">
                <a:solidFill>
                  <a:srgbClr val="0070C0"/>
                </a:solidFill>
              </a:rPr>
              <a:t>  в систему и отслеживаем загрузку всех страниц итогового </a:t>
            </a:r>
            <a:r>
              <a:rPr lang="ru-RU" sz="2200" b="1" dirty="0">
                <a:solidFill>
                  <a:srgbClr val="0070C0"/>
                </a:solidFill>
              </a:rPr>
              <a:t>заключения аттестуемым </a:t>
            </a:r>
            <a:r>
              <a:rPr lang="ru-RU" sz="2200" b="1" dirty="0" smtClean="0">
                <a:solidFill>
                  <a:srgbClr val="0070C0"/>
                </a:solidFill>
              </a:rPr>
              <a:t>и наличие его подписей. Если Вы видите отсутствие подписи или только последнюю страницу итогового заключения, Вам необходимо позвонить аттестуемому и объяснить как исправить ошибку.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059832" y="2627041"/>
            <a:ext cx="936104" cy="45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732240" y="3200400"/>
            <a:ext cx="936104" cy="45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80856"/>
            <a:ext cx="9250960" cy="5203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6660232" y="378268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54661" y="4323420"/>
            <a:ext cx="4775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Перейдя по этой кнопке Вы можете посмотреть сведения, внесенные в систему при регистрации, и редактировать личные данные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653136"/>
            <a:ext cx="220523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 smtClean="0"/>
              <a:t>Главная страница личного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6" t="34461" r="5229" b="34512"/>
          <a:stretch/>
        </p:blipFill>
        <p:spPr bwMode="auto">
          <a:xfrm>
            <a:off x="395536" y="260648"/>
            <a:ext cx="8424936" cy="49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1075656" y="3284984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monitoring\Pictures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r="61771" b="35104"/>
          <a:stretch/>
        </p:blipFill>
        <p:spPr bwMode="auto">
          <a:xfrm>
            <a:off x="-1" y="-23058"/>
            <a:ext cx="9153619" cy="66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0800000">
            <a:off x="4716016" y="6165304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6016" y="836712"/>
            <a:ext cx="417646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Обязательно зайдите  в свой личный кабинет и проверьте нет ли у Вас ошибок в личных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967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4365104"/>
            <a:ext cx="529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 оценки профессионального мастерства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квалификации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9933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934" y="0"/>
            <a:ext cx="6109562" cy="1988840"/>
          </a:xfrm>
        </p:spPr>
        <p:txBody>
          <a:bodyPr>
            <a:noAutofit/>
          </a:bodyPr>
          <a:lstStyle/>
          <a:p>
            <a:r>
              <a:rPr lang="ru-RU" dirty="0" smtClean="0"/>
              <a:t>Начинающим специалистам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Для работы в электронной системе Вам необходимо создать личный кабинет. Для этого нужно пройти регистрацию по ссылке, направленной на вашу электронную почту муниципальным координатором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1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100" dirty="0" smtClean="0">
                <a:solidFill>
                  <a:schemeClr val="tx1"/>
                </a:solidFill>
              </a:rPr>
              <a:t>(</a:t>
            </a:r>
            <a:r>
              <a:rPr lang="ru-RU" sz="3100" dirty="0" smtClean="0">
                <a:solidFill>
                  <a:schemeClr val="tx1"/>
                </a:solidFill>
              </a:rPr>
              <a:t>данная ссылка одноразовая и действительна в течение 24 часов</a:t>
            </a:r>
            <a:r>
              <a:rPr lang="en-US" sz="3100" dirty="0" smtClean="0">
                <a:solidFill>
                  <a:schemeClr val="tx1"/>
                </a:solidFill>
              </a:rPr>
              <a:t>)</a:t>
            </a:r>
            <a:r>
              <a:rPr lang="ru-RU" sz="3100" dirty="0" smtClean="0">
                <a:solidFill>
                  <a:schemeClr val="tx1"/>
                </a:solidFill>
              </a:rPr>
              <a:t>.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v-chelny.ru/images/uploads/2015-11-25/k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" y="48592"/>
            <a:ext cx="287655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177"/>
            <a:ext cx="6877156" cy="49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 со стрелкой влево 4"/>
          <p:cNvSpPr/>
          <p:nvPr/>
        </p:nvSpPr>
        <p:spPr>
          <a:xfrm>
            <a:off x="5007878" y="1052736"/>
            <a:ext cx="4105240" cy="3816424"/>
          </a:xfrm>
          <a:prstGeom prst="leftArrowCallout">
            <a:avLst>
              <a:gd name="adj1" fmla="val 17013"/>
              <a:gd name="adj2" fmla="val 25399"/>
              <a:gd name="adj3" fmla="val 15587"/>
              <a:gd name="adj4" fmla="val 800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Имя должно состоять из латинских  букв и </a:t>
            </a:r>
            <a:r>
              <a:rPr lang="ru-RU" sz="2800" b="1" dirty="0">
                <a:solidFill>
                  <a:srgbClr val="C00000"/>
                </a:solidFill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</a:rPr>
              <a:t>ифр. </a:t>
            </a:r>
            <a:r>
              <a:rPr lang="ru-RU" sz="2800" dirty="0" smtClean="0">
                <a:solidFill>
                  <a:schemeClr val="tx1"/>
                </a:solidFill>
              </a:rPr>
              <a:t>Необходимо </a:t>
            </a:r>
            <a:r>
              <a:rPr lang="ru-RU" sz="2800" b="1" u="sng" dirty="0" smtClean="0">
                <a:solidFill>
                  <a:schemeClr val="tx1"/>
                </a:solidFill>
              </a:rPr>
              <a:t>записать </a:t>
            </a:r>
            <a:r>
              <a:rPr lang="ru-RU" sz="2800" dirty="0" smtClean="0">
                <a:solidFill>
                  <a:schemeClr val="tx1"/>
                </a:solidFill>
              </a:rPr>
              <a:t>свое уникальное имя и пароль.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3851920" y="5013176"/>
            <a:ext cx="39604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580526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Нажмите на кнопку «Зарегистрироваться»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7416824" cy="65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621321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После регистрации для входа в систему необходимо использовать свою учетную запись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3935978" y="5153833"/>
            <a:ext cx="4079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monitoring\Pictures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068" r="51820" b="46568"/>
          <a:stretch/>
        </p:blipFill>
        <p:spPr bwMode="auto">
          <a:xfrm>
            <a:off x="107504" y="49103"/>
            <a:ext cx="8921923" cy="61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0800000">
            <a:off x="7236296" y="3307098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2519772" y="573139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02936" y="5728247"/>
            <a:ext cx="483356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Если вы забыли свой пароль, его необходимо сменить, </a:t>
            </a:r>
            <a:r>
              <a:rPr lang="ru-RU" sz="2000" b="1" u="sng" dirty="0" smtClean="0">
                <a:solidFill>
                  <a:srgbClr val="FF0000"/>
                </a:solidFill>
              </a:rPr>
              <a:t>а не заводить новый кабинет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12760"/>
            <a:ext cx="410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Неверно введен логин или пароль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onitoring\Picture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38541" b="48334"/>
          <a:stretch/>
        </p:blipFill>
        <p:spPr bwMode="auto">
          <a:xfrm>
            <a:off x="62511" y="260648"/>
            <a:ext cx="90628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5400000">
            <a:off x="5354841" y="3491763"/>
            <a:ext cx="504056" cy="109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43711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Чтобы получить новый пароль, необходимо ввести логин и нажать на кнопку «сбросить пароль»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11" y="4653136"/>
            <a:ext cx="220523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nitoring\Pictures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458" r="41875" b="53333"/>
          <a:stretch/>
        </p:blipFill>
        <p:spPr bwMode="auto">
          <a:xfrm>
            <a:off x="43668" y="188640"/>
            <a:ext cx="9025003" cy="53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2344168">
            <a:off x="3973164" y="1771089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9" y="4298776"/>
            <a:ext cx="6957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Если вам не приходит по </a:t>
            </a:r>
            <a:r>
              <a:rPr lang="en-US" sz="2200" b="1" dirty="0" smtClean="0">
                <a:solidFill>
                  <a:srgbClr val="FF0000"/>
                </a:solidFill>
              </a:rPr>
              <a:t>e-mail </a:t>
            </a:r>
            <a:r>
              <a:rPr lang="ru-RU" sz="2200" b="1" dirty="0" smtClean="0">
                <a:solidFill>
                  <a:srgbClr val="FF0000"/>
                </a:solidFill>
              </a:rPr>
              <a:t>новый пароль:</a:t>
            </a:r>
          </a:p>
          <a:p>
            <a:pPr marL="457200" indent="-457200" algn="ctr"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</a:rPr>
              <a:t>посмотрите в папке спам, </a:t>
            </a:r>
          </a:p>
          <a:p>
            <a:pPr marL="457200" indent="-457200" algn="ctr"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</a:rPr>
              <a:t>обратитесь к муниципальному координатору для сверки правильности написания электронной почты и вводимого Вами логина, указанной вами в системе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1" y="4653136"/>
            <a:ext cx="248292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onitoring\Picture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38541" b="48334"/>
          <a:stretch/>
        </p:blipFill>
        <p:spPr bwMode="auto">
          <a:xfrm>
            <a:off x="62511" y="260648"/>
            <a:ext cx="90628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5400000">
            <a:off x="5354841" y="3491763"/>
            <a:ext cx="504056" cy="109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43711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Если вы забыли логин, необходимо обратиться за его восстановлением к муниципальному координатору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11" y="4653136"/>
            <a:ext cx="220523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634</TotalTime>
  <Words>458</Words>
  <Application>Microsoft Office PowerPoint</Application>
  <PresentationFormat>Экран (4:3)</PresentationFormat>
  <Paragraphs>56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Constantia</vt:lpstr>
      <vt:lpstr>Courier New</vt:lpstr>
      <vt:lpstr>Palatino Linotype</vt:lpstr>
      <vt:lpstr>Times New Roman</vt:lpstr>
      <vt:lpstr>Исполнительная</vt:lpstr>
      <vt:lpstr>Тема Office</vt:lpstr>
      <vt:lpstr>Электронная система «Аттестация». Личный кабинет специалиста по аттестации.</vt:lpstr>
      <vt:lpstr>Презентация PowerPoint</vt:lpstr>
      <vt:lpstr>Начинающим специалистам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личного кабинета</vt:lpstr>
      <vt:lpstr>Презентация PowerPoint</vt:lpstr>
      <vt:lpstr>Главная страница личного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личного кабинета</vt:lpstr>
      <vt:lpstr>Главная страница личного кабинета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М. Никульшин</dc:creator>
  <cp:lastModifiedBy>Казакова И.И.</cp:lastModifiedBy>
  <cp:revision>78</cp:revision>
  <dcterms:created xsi:type="dcterms:W3CDTF">2017-09-05T07:52:38Z</dcterms:created>
  <dcterms:modified xsi:type="dcterms:W3CDTF">2021-09-08T02:31:21Z</dcterms:modified>
</cp:coreProperties>
</file>