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75" autoAdjust="0"/>
    <p:restoredTop sz="94686"/>
  </p:normalViewPr>
  <p:slideViewPr>
    <p:cSldViewPr>
      <p:cViewPr varScale="1">
        <p:scale>
          <a:sx n="139" d="100"/>
          <a:sy n="139" d="100"/>
        </p:scale>
        <p:origin x="1134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.me/pedagogimgpp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7" y="2905662"/>
            <a:ext cx="9144000" cy="21720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585565" y="111022"/>
            <a:ext cx="62609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ПРОГРАММА ПСИХОЛОГИЧЕСКОГО СОПРОВОЖДЕНИЯ ПЕДАГОГИЧЕСКИХ РАБОТНИКОВ ОБРАЗОВАТЕЛЬНЫХ ОРГАНИЗАЦИЙ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8163" y="68631"/>
            <a:ext cx="1227931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8485" y="635750"/>
            <a:ext cx="47525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1400" dirty="0" smtClean="0"/>
              <a:t>–</a:t>
            </a:r>
            <a:r>
              <a:rPr lang="ru-RU" sz="1400" dirty="0"/>
              <a:t>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профилактика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 коррекция эмоционального выгорания и кризисных состояний у педагогических работников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B7E9C4-DF35-4334-E7A6-438230A3D004}"/>
              </a:ext>
            </a:extLst>
          </p:cNvPr>
          <p:cNvSpPr txBox="1"/>
          <p:nvPr/>
        </p:nvSpPr>
        <p:spPr>
          <a:xfrm>
            <a:off x="179504" y="1520668"/>
            <a:ext cx="43204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AutoNum type="arabicPeriod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Профилактика развития кризисных и стрессовых состояний с помощью повышения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стрессоустойчивости 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педагогических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работников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buAutoNum type="arabicPeriod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Развитие навыков саморегуляции в условиях повышенной эмоциональной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напряженности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buAutoNum type="arabicPeriod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Предупреждение эмоционального выгорания через актуализацию внешних и внутренних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ресурсов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5DBB6855-F06C-5DF1-6860-439772D311BE}"/>
              </a:ext>
            </a:extLst>
          </p:cNvPr>
          <p:cNvCxnSpPr>
            <a:cxnSpLocks/>
            <a:endCxn id="2" idx="0"/>
          </p:cNvCxnSpPr>
          <p:nvPr/>
        </p:nvCxnSpPr>
        <p:spPr>
          <a:xfrm>
            <a:off x="4571993" y="1520668"/>
            <a:ext cx="0" cy="138499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177F460-C872-2A9A-5141-725FA26CC9AD}"/>
              </a:ext>
            </a:extLst>
          </p:cNvPr>
          <p:cNvSpPr txBox="1"/>
          <p:nvPr/>
        </p:nvSpPr>
        <p:spPr>
          <a:xfrm>
            <a:off x="4716016" y="1520667"/>
            <a:ext cx="42484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4. Обучение педагогических работников навыкам оказания первичной психологической помощи участникам образовательных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отношений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5. Гармонизация эмоционального состояния педагогических работников с помощью арт-терапевтических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техник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6. Применение внутренних ресурсов в процессе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совладания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ежедневными эмоциональными и физическими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нагрузками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833F6653-99B9-DE68-BDB3-F89A3E4A9AB5}"/>
              </a:ext>
            </a:extLst>
          </p:cNvPr>
          <p:cNvCxnSpPr>
            <a:cxnSpLocks/>
          </p:cNvCxnSpPr>
          <p:nvPr/>
        </p:nvCxnSpPr>
        <p:spPr>
          <a:xfrm flipH="1">
            <a:off x="323521" y="1520668"/>
            <a:ext cx="849694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ADA1054-C890-188B-D6BE-A52699CABBA5}"/>
              </a:ext>
            </a:extLst>
          </p:cNvPr>
          <p:cNvSpPr txBox="1"/>
          <p:nvPr/>
        </p:nvSpPr>
        <p:spPr>
          <a:xfrm>
            <a:off x="3995937" y="1251797"/>
            <a:ext cx="10250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ЗАДАЧИ: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58A328-6728-38B8-655C-D6442D546F24}"/>
              </a:ext>
            </a:extLst>
          </p:cNvPr>
          <p:cNvSpPr txBox="1"/>
          <p:nvPr/>
        </p:nvSpPr>
        <p:spPr>
          <a:xfrm>
            <a:off x="107504" y="3228556"/>
            <a:ext cx="88810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itchFamily="2" charset="2"/>
              <a:buChar char="ü"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Психологическое сопровождение педагогических работников осуществляется на базе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Телеграм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-канала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сессионно. Каждая ежедневная сессия тематически уникальна и соответствует выявленным потребностям целевой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аудитории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58AA751-F510-3E45-E763-8EA5D76E5188}"/>
              </a:ext>
            </a:extLst>
          </p:cNvPr>
          <p:cNvSpPr txBox="1"/>
          <p:nvPr/>
        </p:nvSpPr>
        <p:spPr>
          <a:xfrm>
            <a:off x="107504" y="3691841"/>
            <a:ext cx="88569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itchFamily="2" charset="2"/>
              <a:buChar char="ü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Каждая сессия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представляет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собой единую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последовательность организационных форм: практическое занятие (понедельник), практикум – самостоятельное выполнение психологических упражнений (вторник), самостоятельная работа по изучению методических материалов (среда), практикум – самостоятельное выполнение психологических упражнений (четверг), открытая онлайн-сессия с психологом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Федерального координационного центра по обеспечению психологической службы в системе образования (далее </a:t>
            </a:r>
            <a:r>
              <a:rPr lang="ru-RU" sz="1100" dirty="0"/>
              <a:t>– 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ФКЦ)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(пятница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73F3604-F0C5-2539-908A-484EEC2C5397}"/>
              </a:ext>
            </a:extLst>
          </p:cNvPr>
          <p:cNvSpPr txBox="1"/>
          <p:nvPr/>
        </p:nvSpPr>
        <p:spPr>
          <a:xfrm>
            <a:off x="155848" y="4515966"/>
            <a:ext cx="88471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itchFamily="2" charset="2"/>
              <a:buChar char="ü"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Включение педагогических работников в процесс психологического сопровождения возможно на любом этапе его реализации, так как предусмотрена запись содержания каждой сессии, онлайн-поддержка при самостоятельном освоении мероприятий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программы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4989" y="2966946"/>
            <a:ext cx="41044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ОРГАНИЗАЦИЯ СОПРОВОЖДЕНИЯ: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239717" y="645300"/>
            <a:ext cx="3904283" cy="6487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участия в Программе присоединяйтесь к </a:t>
            </a:r>
            <a:r>
              <a:rPr lang="en-US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Telegram</a:t>
            </a:r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-каналу</a:t>
            </a:r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ссылке </a:t>
            </a:r>
            <a:r>
              <a:rPr lang="en-US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https://t.me/pedagogimgppu</a:t>
            </a:r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(название </a:t>
            </a:r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канала </a:t>
            </a:r>
            <a:r>
              <a:rPr lang="ru-RU" sz="900" dirty="0">
                <a:solidFill>
                  <a:schemeClr val="tx1"/>
                </a:solidFill>
              </a:rPr>
              <a:t>–</a:t>
            </a:r>
            <a:r>
              <a:rPr lang="ru-RU" sz="900" dirty="0"/>
              <a:t>  </a:t>
            </a:r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Психологическое сопровождение педагогических работников </a:t>
            </a:r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МГППУ»)</a:t>
            </a:r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3F1986D8-4829-4F66-9C5C-A120074576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25" y="104309"/>
            <a:ext cx="1887772" cy="40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512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261263"/>
              </p:ext>
            </p:extLst>
          </p:nvPr>
        </p:nvGraphicFramePr>
        <p:xfrm>
          <a:off x="179512" y="483517"/>
          <a:ext cx="8856981" cy="461671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61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5908">
                <a:tc>
                  <a:txBody>
                    <a:bodyPr/>
                    <a:lstStyle/>
                    <a:p>
                      <a:endParaRPr lang="ru-RU" sz="7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latin typeface="Times New Roman" pitchFamily="18" charset="0"/>
                          <a:cs typeface="Times New Roman" pitchFamily="18" charset="0"/>
                        </a:rPr>
                        <a:t>1 неделя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latin typeface="Times New Roman" pitchFamily="18" charset="0"/>
                          <a:cs typeface="Times New Roman" pitchFamily="18" charset="0"/>
                        </a:rPr>
                        <a:t>2 неделя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latin typeface="Times New Roman" pitchFamily="18" charset="0"/>
                          <a:cs typeface="Times New Roman" pitchFamily="18" charset="0"/>
                        </a:rPr>
                        <a:t>3 неделя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latin typeface="Times New Roman" pitchFamily="18" charset="0"/>
                          <a:cs typeface="Times New Roman" pitchFamily="18" charset="0"/>
                        </a:rPr>
                        <a:t>4 неделя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latin typeface="Times New Roman" pitchFamily="18" charset="0"/>
                          <a:cs typeface="Times New Roman" pitchFamily="18" charset="0"/>
                        </a:rPr>
                        <a:t>5 неделя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latin typeface="Times New Roman" pitchFamily="18" charset="0"/>
                          <a:cs typeface="Times New Roman" pitchFamily="18" charset="0"/>
                        </a:rPr>
                        <a:t>6 неделя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588">
                <a:tc>
                  <a:txBody>
                    <a:bodyPr/>
                    <a:lstStyle/>
                    <a:p>
                      <a:endParaRPr lang="ru-RU" sz="7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Тема недели: «</a:t>
                      </a:r>
                      <a:r>
                        <a:rPr lang="ru-RU" sz="800" dirty="0">
                          <a:latin typeface="Times New Roman" pitchFamily="18" charset="0"/>
                          <a:cs typeface="Times New Roman" pitchFamily="18" charset="0"/>
                        </a:rPr>
                        <a:t>Профилактика развития кризисных и стрессовых </a:t>
                      </a: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состояний</a:t>
                      </a:r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Тема недели: «Профилактика эмоционального выгорания»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Тема недели: «</a:t>
                      </a:r>
                      <a:r>
                        <a:rPr lang="ru-RU" sz="800" dirty="0">
                          <a:latin typeface="Times New Roman" pitchFamily="18" charset="0"/>
                          <a:cs typeface="Times New Roman" pitchFamily="18" charset="0"/>
                        </a:rPr>
                        <a:t>Развитие навыков саморегуляции </a:t>
                      </a: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800" dirty="0">
                          <a:latin typeface="Times New Roman" pitchFamily="18" charset="0"/>
                          <a:cs typeface="Times New Roman" pitchFamily="18" charset="0"/>
                        </a:rPr>
                        <a:t>условиях повышенной эмоциональной напряженности</a:t>
                      </a: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Тема недели: «Педагог как ресурс помощи другим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участникам </a:t>
                      </a:r>
                      <a:r>
                        <a:rPr lang="ru-RU" sz="800" b="0" baseline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образовательных отношений</a:t>
                      </a:r>
                      <a:r>
                        <a:rPr lang="ru-RU" sz="800" b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Тема недели: «Творческая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неделя</a:t>
                      </a: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Тема недели: «Актуализация внутренних ресурсов педагога»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37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latin typeface="Times New Roman" pitchFamily="18" charset="0"/>
                          <a:cs typeface="Times New Roman" pitchFamily="18" charset="0"/>
                        </a:rPr>
                        <a:t>Понедельник</a:t>
                      </a:r>
                      <a:r>
                        <a:rPr lang="ru-RU" sz="7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7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15.00 час. (</a:t>
                      </a:r>
                      <a:r>
                        <a:rPr lang="ru-RU" sz="7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мск</a:t>
                      </a:r>
                      <a:r>
                        <a:rPr lang="ru-RU" sz="7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(запись занятия)</a:t>
                      </a:r>
                      <a:endParaRPr lang="ru-RU" sz="7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Упражнение «Самооценка физического </a:t>
                      </a:r>
                      <a:b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 психологического состояния»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Практическое занятие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по теме «Методы и способы профилактики эмоционального выгорания педагога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» (Скрябин Ю.С.)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Практическое занятие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 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теме «Обучение техникам эмоциональной саморегуляции (нейтрализация негативных эмоций)» 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(Логинова Е.А.)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Практическое занятие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 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теме «Методы 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способы поддержки 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обучающихся 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в кризисных ситуациях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» </a:t>
                      </a:r>
                      <a:b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8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Комолова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О.С.)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Практическое занятие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 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теме </a:t>
                      </a:r>
                      <a:r>
                        <a:rPr lang="ru-RU" sz="800" b="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«Обучение приемам саморегуляции психического состояния через творчество посредством арт-терапии</a:t>
                      </a:r>
                      <a:r>
                        <a:rPr lang="ru-RU" sz="8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(</a:t>
                      </a:r>
                      <a:r>
                        <a:rPr lang="ru-RU" sz="800" b="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Чуканова</a:t>
                      </a:r>
                      <a:r>
                        <a:rPr lang="ru-RU" sz="8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А.В.)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Практическое занятие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 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теме «Поиск ресурса. Список моих ресурсов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Краснобаев П.А.)</a:t>
                      </a:r>
                      <a:endParaRPr lang="ru-RU" sz="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98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latin typeface="Times New Roman" pitchFamily="18" charset="0"/>
                          <a:cs typeface="Times New Roman" pitchFamily="18" charset="0"/>
                        </a:rPr>
                        <a:t>Вторник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Установочная встреча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(в 15.00 час. (</a:t>
                      </a:r>
                      <a:r>
                        <a:rPr lang="ru-RU" sz="8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мск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))</a:t>
                      </a:r>
                      <a:endParaRPr lang="ru-RU" sz="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Практическое занятие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b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 теме «Как повысить стрессоустойчивость?»  (Минаев В.Р.)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Упражнение «Приручение эмоций»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Упражнение 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Фотография»</a:t>
                      </a:r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Упражнение «Актуализация собственных ресурсов </a:t>
                      </a:r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для </a:t>
                      </a: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помощи другим»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Упражнение «Музыкотерапия»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Упражнение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-визуализация «Мое ресурсное место»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90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latin typeface="Times New Roman" pitchFamily="18" charset="0"/>
                          <a:cs typeface="Times New Roman" pitchFamily="18" charset="0"/>
                        </a:rPr>
                        <a:t>Среда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Материал для ознакомления «Рекомендации для повышения  стрессоустойчивости»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Материал для ознакомления «Рекомендации </a:t>
                      </a:r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по </a:t>
                      </a: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устранению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выгорания в профессиональной деятельности» 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Материал для </a:t>
                      </a:r>
                      <a:r>
                        <a:rPr lang="ru-RU" sz="8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ознакомления «Рекомендации </a:t>
                      </a:r>
                      <a:r>
                        <a:rPr lang="ru-RU" sz="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lang="ru-RU" sz="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профилактике</a:t>
                      </a:r>
                      <a:r>
                        <a:rPr lang="ru-RU" sz="8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стресса </a:t>
                      </a:r>
                      <a:r>
                        <a:rPr lang="ru-RU" sz="8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рабочем месте, законы использования времени»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Материал для ознакомления.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Памятка </a:t>
                      </a: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«Способы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помощи детям 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различных кризисных состояниях» 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Материал для ознакомления «Мои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творческие возможности» 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Материал для ознакомления «Полезные советы для начала ресурсного дня»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latin typeface="Times New Roman" pitchFamily="18" charset="0"/>
                          <a:cs typeface="Times New Roman" pitchFamily="18" charset="0"/>
                        </a:rPr>
                        <a:t>Четверг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Упражнение </a:t>
                      </a: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«Очищение от тревог»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Упражнение «Ради этого стоит быть»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Упражнение «Мой способ»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Упражнение «</a:t>
                      </a:r>
                      <a:r>
                        <a:rPr lang="ru-RU" sz="800" b="0" dirty="0" err="1">
                          <a:latin typeface="Times New Roman" pitchFamily="18" charset="0"/>
                          <a:cs typeface="Times New Roman" pitchFamily="18" charset="0"/>
                        </a:rPr>
                        <a:t>Сказкотерапия</a:t>
                      </a: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для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самопомощи 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помощи другим»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Упражнение </a:t>
                      </a:r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по </a:t>
                      </a: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интуитивному рисованию «Мое хорошее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настроение»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Упражнение «К отпуску готов!»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6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latin typeface="Times New Roman" pitchFamily="18" charset="0"/>
                          <a:cs typeface="Times New Roman" pitchFamily="18" charset="0"/>
                        </a:rPr>
                        <a:t>Пятница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 15.00</a:t>
                      </a:r>
                      <a:r>
                        <a:rPr lang="ru-RU" sz="7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час. (</a:t>
                      </a:r>
                      <a:r>
                        <a:rPr lang="ru-RU" sz="7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мск</a:t>
                      </a:r>
                      <a:r>
                        <a:rPr lang="ru-RU" sz="7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7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 smtClean="0">
                          <a:latin typeface="Times New Roman" pitchFamily="18" charset="0"/>
                          <a:cs typeface="Times New Roman" pitchFamily="18" charset="0"/>
                        </a:rPr>
                        <a:t>(записи нет)</a:t>
                      </a:r>
                      <a:endParaRPr lang="ru-RU" sz="7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Открытая онлайн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сессия с психологом ФКЦ 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8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Прокопишин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Р.А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Открытая онлайн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сессия 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 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психологом ФКЦ 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(Краснобаев 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П.А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Открытая онлайн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сессия 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 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психологом ФКЦ 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(Логинов 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Е.А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Открытая онлайн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сессия 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 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психологом ФКЦ 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(Шипилова А.А.)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Открытая онлайн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сессия 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 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психологом ФКЦ 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(Любимова О.А.)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>
                          <a:latin typeface="Times New Roman" pitchFamily="18" charset="0"/>
                          <a:cs typeface="Times New Roman" pitchFamily="18" charset="0"/>
                        </a:rPr>
                        <a:t>Открытая онлайн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 сессия с психологом ФКЦ 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(Скрябин </a:t>
                      </a:r>
                      <a:r>
                        <a:rPr lang="ru-RU" sz="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Ю.С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6503"/>
            <a:ext cx="851222" cy="349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F1986D8-4829-4F66-9C5C-A120074576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30181"/>
            <a:ext cx="1944216" cy="42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4943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676</Words>
  <Application>Microsoft Office PowerPoint</Application>
  <PresentationFormat>Экран (16:9)</PresentationFormat>
  <Paragraphs>69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</cp:lastModifiedBy>
  <cp:revision>37</cp:revision>
  <dcterms:created xsi:type="dcterms:W3CDTF">2022-05-19T13:39:39Z</dcterms:created>
  <dcterms:modified xsi:type="dcterms:W3CDTF">2022-06-07T04:34:49Z</dcterms:modified>
</cp:coreProperties>
</file>